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95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96" r:id="rId12"/>
    <p:sldId id="297" r:id="rId13"/>
    <p:sldId id="269" r:id="rId14"/>
    <p:sldId id="301" r:id="rId15"/>
    <p:sldId id="270" r:id="rId16"/>
    <p:sldId id="303" r:id="rId17"/>
    <p:sldId id="302" r:id="rId18"/>
    <p:sldId id="304" r:id="rId19"/>
    <p:sldId id="265" r:id="rId20"/>
    <p:sldId id="298" r:id="rId21"/>
    <p:sldId id="299" r:id="rId22"/>
    <p:sldId id="300" r:id="rId23"/>
    <p:sldId id="274" r:id="rId24"/>
    <p:sldId id="279" r:id="rId25"/>
    <p:sldId id="282" r:id="rId26"/>
    <p:sldId id="287" r:id="rId27"/>
    <p:sldId id="289" r:id="rId28"/>
    <p:sldId id="266" r:id="rId29"/>
    <p:sldId id="277" r:id="rId30"/>
    <p:sldId id="276" r:id="rId31"/>
    <p:sldId id="286" r:id="rId32"/>
    <p:sldId id="292" r:id="rId33"/>
    <p:sldId id="283" r:id="rId34"/>
    <p:sldId id="291" r:id="rId35"/>
    <p:sldId id="305" r:id="rId36"/>
    <p:sldId id="290" r:id="rId37"/>
    <p:sldId id="275" r:id="rId38"/>
    <p:sldId id="280" r:id="rId39"/>
    <p:sldId id="281" r:id="rId40"/>
    <p:sldId id="294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141FB-475E-4125-8A65-7B6407E025F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D1EE9-E7D6-4ADA-984B-49944B96CFBE}">
      <dgm:prSet phldrT="[Text]"/>
      <dgm:spPr/>
      <dgm:t>
        <a:bodyPr/>
        <a:lstStyle/>
        <a:p>
          <a:r>
            <a:rPr lang="en-US" dirty="0" smtClean="0"/>
            <a:t>Topic A</a:t>
          </a:r>
          <a:endParaRPr lang="en-US" dirty="0"/>
        </a:p>
      </dgm:t>
    </dgm:pt>
    <dgm:pt modelId="{B2302F5E-C7E8-4771-8EB6-76EF232A4D57}" type="parTrans" cxnId="{8809843C-06F4-41F0-838C-887B827C8B39}">
      <dgm:prSet/>
      <dgm:spPr/>
      <dgm:t>
        <a:bodyPr/>
        <a:lstStyle/>
        <a:p>
          <a:endParaRPr lang="en-US"/>
        </a:p>
      </dgm:t>
    </dgm:pt>
    <dgm:pt modelId="{9F868EF9-D6AB-4FB9-9CCC-5F3C8C803B7E}" type="sibTrans" cxnId="{8809843C-06F4-41F0-838C-887B827C8B39}">
      <dgm:prSet/>
      <dgm:spPr/>
      <dgm:t>
        <a:bodyPr/>
        <a:lstStyle/>
        <a:p>
          <a:endParaRPr lang="en-US"/>
        </a:p>
      </dgm:t>
    </dgm:pt>
    <dgm:pt modelId="{B186BD43-44F8-4323-B551-B9C4BAE22996}">
      <dgm:prSet phldrT="[Text]"/>
      <dgm:spPr/>
      <dgm:t>
        <a:bodyPr/>
        <a:lstStyle/>
        <a:p>
          <a:r>
            <a:rPr lang="en-US" dirty="0" smtClean="0"/>
            <a:t>Topic B</a:t>
          </a:r>
          <a:endParaRPr lang="en-US" dirty="0"/>
        </a:p>
      </dgm:t>
    </dgm:pt>
    <dgm:pt modelId="{C7BAD218-A2A9-4805-8710-85106D21FB43}" type="parTrans" cxnId="{BF8AB9C9-7B05-47BC-BEBB-49626EA4F79A}">
      <dgm:prSet/>
      <dgm:spPr/>
      <dgm:t>
        <a:bodyPr/>
        <a:lstStyle/>
        <a:p>
          <a:endParaRPr lang="en-US"/>
        </a:p>
      </dgm:t>
    </dgm:pt>
    <dgm:pt modelId="{E2CF71FA-1485-4DEC-99A5-3472B1400BD7}" type="sibTrans" cxnId="{BF8AB9C9-7B05-47BC-BEBB-49626EA4F79A}">
      <dgm:prSet/>
      <dgm:spPr/>
      <dgm:t>
        <a:bodyPr/>
        <a:lstStyle/>
        <a:p>
          <a:endParaRPr lang="en-US"/>
        </a:p>
      </dgm:t>
    </dgm:pt>
    <dgm:pt modelId="{861830F4-94C0-479A-9A84-6E0BDEF3E861}">
      <dgm:prSet phldrT="[Text]"/>
      <dgm:spPr/>
      <dgm:t>
        <a:bodyPr/>
        <a:lstStyle/>
        <a:p>
          <a:r>
            <a:rPr lang="en-US" dirty="0" smtClean="0"/>
            <a:t>Topic C</a:t>
          </a:r>
          <a:endParaRPr lang="en-US" dirty="0"/>
        </a:p>
      </dgm:t>
    </dgm:pt>
    <dgm:pt modelId="{3766A158-9B44-4947-8EC1-A8A01BEACD97}" type="parTrans" cxnId="{AC0A8DC5-2681-4F08-9DE7-34075B223EFC}">
      <dgm:prSet/>
      <dgm:spPr/>
      <dgm:t>
        <a:bodyPr/>
        <a:lstStyle/>
        <a:p>
          <a:endParaRPr lang="en-US"/>
        </a:p>
      </dgm:t>
    </dgm:pt>
    <dgm:pt modelId="{537FA501-668C-44DF-B447-4CEDA0D00798}" type="sibTrans" cxnId="{AC0A8DC5-2681-4F08-9DE7-34075B223EFC}">
      <dgm:prSet/>
      <dgm:spPr/>
      <dgm:t>
        <a:bodyPr/>
        <a:lstStyle/>
        <a:p>
          <a:endParaRPr lang="en-US"/>
        </a:p>
      </dgm:t>
    </dgm:pt>
    <dgm:pt modelId="{079DBD5B-EED3-43E7-A6B2-295098A1BE96}">
      <dgm:prSet phldrT="[Text]"/>
      <dgm:spPr/>
      <dgm:t>
        <a:bodyPr/>
        <a:lstStyle/>
        <a:p>
          <a:r>
            <a:rPr lang="en-US" dirty="0" smtClean="0"/>
            <a:t>Topic D</a:t>
          </a:r>
          <a:endParaRPr lang="en-US" dirty="0"/>
        </a:p>
      </dgm:t>
    </dgm:pt>
    <dgm:pt modelId="{8F6A5580-0141-4101-BD8B-383DC19A1901}" type="parTrans" cxnId="{E11D95FC-BC4A-43FC-8E25-592EA4CFCA1E}">
      <dgm:prSet/>
      <dgm:spPr/>
      <dgm:t>
        <a:bodyPr/>
        <a:lstStyle/>
        <a:p>
          <a:endParaRPr lang="en-US"/>
        </a:p>
      </dgm:t>
    </dgm:pt>
    <dgm:pt modelId="{EB22F32E-2376-452C-9EBA-6ED34B621574}" type="sibTrans" cxnId="{E11D95FC-BC4A-43FC-8E25-592EA4CFCA1E}">
      <dgm:prSet/>
      <dgm:spPr/>
      <dgm:t>
        <a:bodyPr/>
        <a:lstStyle/>
        <a:p>
          <a:endParaRPr lang="en-US"/>
        </a:p>
      </dgm:t>
    </dgm:pt>
    <dgm:pt modelId="{9FA2708C-E899-44EE-A12D-7B60F8B1FC13}">
      <dgm:prSet phldrT="[Text]"/>
      <dgm:spPr/>
      <dgm:t>
        <a:bodyPr/>
        <a:lstStyle/>
        <a:p>
          <a:r>
            <a:rPr lang="en-US" dirty="0" err="1" smtClean="0"/>
            <a:t>Toic</a:t>
          </a:r>
          <a:r>
            <a:rPr lang="en-US" dirty="0" smtClean="0"/>
            <a:t> E</a:t>
          </a:r>
          <a:endParaRPr lang="en-US" dirty="0"/>
        </a:p>
      </dgm:t>
    </dgm:pt>
    <dgm:pt modelId="{EF3B4A70-9AE8-4F94-88D4-37FECD5627F4}" type="parTrans" cxnId="{1734C99B-CD28-4DCD-9558-09F0569E4D99}">
      <dgm:prSet/>
      <dgm:spPr/>
      <dgm:t>
        <a:bodyPr/>
        <a:lstStyle/>
        <a:p>
          <a:endParaRPr lang="en-US"/>
        </a:p>
      </dgm:t>
    </dgm:pt>
    <dgm:pt modelId="{4A6B39BB-7BF0-4F1C-8527-DF15F7BB642D}" type="sibTrans" cxnId="{1734C99B-CD28-4DCD-9558-09F0569E4D99}">
      <dgm:prSet/>
      <dgm:spPr/>
      <dgm:t>
        <a:bodyPr/>
        <a:lstStyle/>
        <a:p>
          <a:endParaRPr lang="en-US"/>
        </a:p>
      </dgm:t>
    </dgm:pt>
    <dgm:pt modelId="{3AE46BF6-73FA-45B6-A83B-278C89B3FE53}" type="pres">
      <dgm:prSet presAssocID="{9A6141FB-475E-4125-8A65-7B6407E025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1DC815-56C1-4D28-8D1B-0F4D198600BC}" type="pres">
      <dgm:prSet presAssocID="{E0DD1EE9-E7D6-4ADA-984B-49944B96CF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B282F-B12B-4FFC-B8FE-7902C768D905}" type="pres">
      <dgm:prSet presAssocID="{E0DD1EE9-E7D6-4ADA-984B-49944B96CFBE}" presName="spNode" presStyleCnt="0"/>
      <dgm:spPr/>
    </dgm:pt>
    <dgm:pt modelId="{35850845-A74F-42FB-BF08-70FDBCFD9F6F}" type="pres">
      <dgm:prSet presAssocID="{9F868EF9-D6AB-4FB9-9CCC-5F3C8C803B7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7365A21-E23E-4813-A956-177CECBBE17D}" type="pres">
      <dgm:prSet presAssocID="{B186BD43-44F8-4323-B551-B9C4BAE229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395BE-7EDD-4FD0-B9DE-6EDBCF129BE6}" type="pres">
      <dgm:prSet presAssocID="{B186BD43-44F8-4323-B551-B9C4BAE22996}" presName="spNode" presStyleCnt="0"/>
      <dgm:spPr/>
    </dgm:pt>
    <dgm:pt modelId="{4FC335FB-C51F-4ACB-BF92-7BDC7BFC6D4B}" type="pres">
      <dgm:prSet presAssocID="{E2CF71FA-1485-4DEC-99A5-3472B1400BD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3B838B2-47C3-4915-A2B6-E4EF6BFBE9A9}" type="pres">
      <dgm:prSet presAssocID="{861830F4-94C0-479A-9A84-6E0BDEF3E8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65053-35AA-44C9-BBCF-98C0CC7ECD1A}" type="pres">
      <dgm:prSet presAssocID="{861830F4-94C0-479A-9A84-6E0BDEF3E861}" presName="spNode" presStyleCnt="0"/>
      <dgm:spPr/>
    </dgm:pt>
    <dgm:pt modelId="{03CF33E2-CDB4-43D3-9E20-C9C78CCBF63F}" type="pres">
      <dgm:prSet presAssocID="{537FA501-668C-44DF-B447-4CEDA0D0079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5E9C3E9-DD28-405A-982F-2142C43D2092}" type="pres">
      <dgm:prSet presAssocID="{079DBD5B-EED3-43E7-A6B2-295098A1BE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55B2D-3F01-4B9B-B58B-6F1BDFDF2275}" type="pres">
      <dgm:prSet presAssocID="{079DBD5B-EED3-43E7-A6B2-295098A1BE96}" presName="spNode" presStyleCnt="0"/>
      <dgm:spPr/>
    </dgm:pt>
    <dgm:pt modelId="{AFF721CA-3B1A-4850-BCB8-22A1A94D69ED}" type="pres">
      <dgm:prSet presAssocID="{EB22F32E-2376-452C-9EBA-6ED34B62157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2D34C39-E48C-43D8-9B8B-417B6A03C590}" type="pres">
      <dgm:prSet presAssocID="{9FA2708C-E899-44EE-A12D-7B60F8B1FC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C6E9E-ED52-405E-B18F-DF585A2A95D1}" type="pres">
      <dgm:prSet presAssocID="{9FA2708C-E899-44EE-A12D-7B60F8B1FC13}" presName="spNode" presStyleCnt="0"/>
      <dgm:spPr/>
    </dgm:pt>
    <dgm:pt modelId="{B372C950-0864-46B5-BE54-56E28B967646}" type="pres">
      <dgm:prSet presAssocID="{4A6B39BB-7BF0-4F1C-8527-DF15F7BB642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809843C-06F4-41F0-838C-887B827C8B39}" srcId="{9A6141FB-475E-4125-8A65-7B6407E025FB}" destId="{E0DD1EE9-E7D6-4ADA-984B-49944B96CFBE}" srcOrd="0" destOrd="0" parTransId="{B2302F5E-C7E8-4771-8EB6-76EF232A4D57}" sibTransId="{9F868EF9-D6AB-4FB9-9CCC-5F3C8C803B7E}"/>
    <dgm:cxn modelId="{BF8AB9C9-7B05-47BC-BEBB-49626EA4F79A}" srcId="{9A6141FB-475E-4125-8A65-7B6407E025FB}" destId="{B186BD43-44F8-4323-B551-B9C4BAE22996}" srcOrd="1" destOrd="0" parTransId="{C7BAD218-A2A9-4805-8710-85106D21FB43}" sibTransId="{E2CF71FA-1485-4DEC-99A5-3472B1400BD7}"/>
    <dgm:cxn modelId="{4EFCA5D8-A538-40D7-881E-592703117D84}" type="presOf" srcId="{E0DD1EE9-E7D6-4ADA-984B-49944B96CFBE}" destId="{D81DC815-56C1-4D28-8D1B-0F4D198600BC}" srcOrd="0" destOrd="0" presId="urn:microsoft.com/office/officeart/2005/8/layout/cycle5"/>
    <dgm:cxn modelId="{063F723B-A194-4752-8F78-687E174DB697}" type="presOf" srcId="{079DBD5B-EED3-43E7-A6B2-295098A1BE96}" destId="{05E9C3E9-DD28-405A-982F-2142C43D2092}" srcOrd="0" destOrd="0" presId="urn:microsoft.com/office/officeart/2005/8/layout/cycle5"/>
    <dgm:cxn modelId="{5744ED3B-7BCD-4AC6-9289-51821CE8638A}" type="presOf" srcId="{E2CF71FA-1485-4DEC-99A5-3472B1400BD7}" destId="{4FC335FB-C51F-4ACB-BF92-7BDC7BFC6D4B}" srcOrd="0" destOrd="0" presId="urn:microsoft.com/office/officeart/2005/8/layout/cycle5"/>
    <dgm:cxn modelId="{E126994C-A6A1-481E-B34F-581D17644F3D}" type="presOf" srcId="{861830F4-94C0-479A-9A84-6E0BDEF3E861}" destId="{C3B838B2-47C3-4915-A2B6-E4EF6BFBE9A9}" srcOrd="0" destOrd="0" presId="urn:microsoft.com/office/officeart/2005/8/layout/cycle5"/>
    <dgm:cxn modelId="{1734C99B-CD28-4DCD-9558-09F0569E4D99}" srcId="{9A6141FB-475E-4125-8A65-7B6407E025FB}" destId="{9FA2708C-E899-44EE-A12D-7B60F8B1FC13}" srcOrd="4" destOrd="0" parTransId="{EF3B4A70-9AE8-4F94-88D4-37FECD5627F4}" sibTransId="{4A6B39BB-7BF0-4F1C-8527-DF15F7BB642D}"/>
    <dgm:cxn modelId="{3B5DFFF2-AD30-4C19-A4FF-A60D9AD60C6D}" type="presOf" srcId="{B186BD43-44F8-4323-B551-B9C4BAE22996}" destId="{67365A21-E23E-4813-A956-177CECBBE17D}" srcOrd="0" destOrd="0" presId="urn:microsoft.com/office/officeart/2005/8/layout/cycle5"/>
    <dgm:cxn modelId="{22265079-FF71-43F5-9C75-A074CDBFAD26}" type="presOf" srcId="{4A6B39BB-7BF0-4F1C-8527-DF15F7BB642D}" destId="{B372C950-0864-46B5-BE54-56E28B967646}" srcOrd="0" destOrd="0" presId="urn:microsoft.com/office/officeart/2005/8/layout/cycle5"/>
    <dgm:cxn modelId="{F5AC6566-E27E-4088-A0CB-BEDD915546C4}" type="presOf" srcId="{9A6141FB-475E-4125-8A65-7B6407E025FB}" destId="{3AE46BF6-73FA-45B6-A83B-278C89B3FE53}" srcOrd="0" destOrd="0" presId="urn:microsoft.com/office/officeart/2005/8/layout/cycle5"/>
    <dgm:cxn modelId="{8B9AFF72-472A-4C89-A153-3F02A14F96D6}" type="presOf" srcId="{9F868EF9-D6AB-4FB9-9CCC-5F3C8C803B7E}" destId="{35850845-A74F-42FB-BF08-70FDBCFD9F6F}" srcOrd="0" destOrd="0" presId="urn:microsoft.com/office/officeart/2005/8/layout/cycle5"/>
    <dgm:cxn modelId="{170DD8D9-910E-41F2-A2B7-8648A972EC2F}" type="presOf" srcId="{EB22F32E-2376-452C-9EBA-6ED34B621574}" destId="{AFF721CA-3B1A-4850-BCB8-22A1A94D69ED}" srcOrd="0" destOrd="0" presId="urn:microsoft.com/office/officeart/2005/8/layout/cycle5"/>
    <dgm:cxn modelId="{AC0A8DC5-2681-4F08-9DE7-34075B223EFC}" srcId="{9A6141FB-475E-4125-8A65-7B6407E025FB}" destId="{861830F4-94C0-479A-9A84-6E0BDEF3E861}" srcOrd="2" destOrd="0" parTransId="{3766A158-9B44-4947-8EC1-A8A01BEACD97}" sibTransId="{537FA501-668C-44DF-B447-4CEDA0D00798}"/>
    <dgm:cxn modelId="{DC0B3536-12AD-4424-8D12-B6E70477F8B9}" type="presOf" srcId="{9FA2708C-E899-44EE-A12D-7B60F8B1FC13}" destId="{72D34C39-E48C-43D8-9B8B-417B6A03C590}" srcOrd="0" destOrd="0" presId="urn:microsoft.com/office/officeart/2005/8/layout/cycle5"/>
    <dgm:cxn modelId="{E11D95FC-BC4A-43FC-8E25-592EA4CFCA1E}" srcId="{9A6141FB-475E-4125-8A65-7B6407E025FB}" destId="{079DBD5B-EED3-43E7-A6B2-295098A1BE96}" srcOrd="3" destOrd="0" parTransId="{8F6A5580-0141-4101-BD8B-383DC19A1901}" sibTransId="{EB22F32E-2376-452C-9EBA-6ED34B621574}"/>
    <dgm:cxn modelId="{376EB248-746E-4931-B683-3BE95957649B}" type="presOf" srcId="{537FA501-668C-44DF-B447-4CEDA0D00798}" destId="{03CF33E2-CDB4-43D3-9E20-C9C78CCBF63F}" srcOrd="0" destOrd="0" presId="urn:microsoft.com/office/officeart/2005/8/layout/cycle5"/>
    <dgm:cxn modelId="{F3A402B0-4CEE-4943-A537-41AE970A62D1}" type="presParOf" srcId="{3AE46BF6-73FA-45B6-A83B-278C89B3FE53}" destId="{D81DC815-56C1-4D28-8D1B-0F4D198600BC}" srcOrd="0" destOrd="0" presId="urn:microsoft.com/office/officeart/2005/8/layout/cycle5"/>
    <dgm:cxn modelId="{9E020B43-56E3-428F-AD3D-BC033AABCAAF}" type="presParOf" srcId="{3AE46BF6-73FA-45B6-A83B-278C89B3FE53}" destId="{476B282F-B12B-4FFC-B8FE-7902C768D905}" srcOrd="1" destOrd="0" presId="urn:microsoft.com/office/officeart/2005/8/layout/cycle5"/>
    <dgm:cxn modelId="{949A6B23-A05C-413A-A62F-A2A31D7D80D0}" type="presParOf" srcId="{3AE46BF6-73FA-45B6-A83B-278C89B3FE53}" destId="{35850845-A74F-42FB-BF08-70FDBCFD9F6F}" srcOrd="2" destOrd="0" presId="urn:microsoft.com/office/officeart/2005/8/layout/cycle5"/>
    <dgm:cxn modelId="{0739B110-7EFA-412D-9BC2-ACA634773F0C}" type="presParOf" srcId="{3AE46BF6-73FA-45B6-A83B-278C89B3FE53}" destId="{67365A21-E23E-4813-A956-177CECBBE17D}" srcOrd="3" destOrd="0" presId="urn:microsoft.com/office/officeart/2005/8/layout/cycle5"/>
    <dgm:cxn modelId="{D9509E3C-4AC2-4EE4-8BF1-DB6F63E4153B}" type="presParOf" srcId="{3AE46BF6-73FA-45B6-A83B-278C89B3FE53}" destId="{E11395BE-7EDD-4FD0-B9DE-6EDBCF129BE6}" srcOrd="4" destOrd="0" presId="urn:microsoft.com/office/officeart/2005/8/layout/cycle5"/>
    <dgm:cxn modelId="{5BE88A40-2A31-47D9-B811-72FE61F10DA4}" type="presParOf" srcId="{3AE46BF6-73FA-45B6-A83B-278C89B3FE53}" destId="{4FC335FB-C51F-4ACB-BF92-7BDC7BFC6D4B}" srcOrd="5" destOrd="0" presId="urn:microsoft.com/office/officeart/2005/8/layout/cycle5"/>
    <dgm:cxn modelId="{1D7C55FF-A316-4371-B73D-B1455232ECF6}" type="presParOf" srcId="{3AE46BF6-73FA-45B6-A83B-278C89B3FE53}" destId="{C3B838B2-47C3-4915-A2B6-E4EF6BFBE9A9}" srcOrd="6" destOrd="0" presId="urn:microsoft.com/office/officeart/2005/8/layout/cycle5"/>
    <dgm:cxn modelId="{24CE3A92-86D9-4C19-AC0D-C2E729059165}" type="presParOf" srcId="{3AE46BF6-73FA-45B6-A83B-278C89B3FE53}" destId="{C9065053-35AA-44C9-BBCF-98C0CC7ECD1A}" srcOrd="7" destOrd="0" presId="urn:microsoft.com/office/officeart/2005/8/layout/cycle5"/>
    <dgm:cxn modelId="{92CC5425-5F9B-4DBF-985D-1E3C32D4E159}" type="presParOf" srcId="{3AE46BF6-73FA-45B6-A83B-278C89B3FE53}" destId="{03CF33E2-CDB4-43D3-9E20-C9C78CCBF63F}" srcOrd="8" destOrd="0" presId="urn:microsoft.com/office/officeart/2005/8/layout/cycle5"/>
    <dgm:cxn modelId="{1E90F0B0-01D6-4E75-A427-993BAD316143}" type="presParOf" srcId="{3AE46BF6-73FA-45B6-A83B-278C89B3FE53}" destId="{05E9C3E9-DD28-405A-982F-2142C43D2092}" srcOrd="9" destOrd="0" presId="urn:microsoft.com/office/officeart/2005/8/layout/cycle5"/>
    <dgm:cxn modelId="{B00F7938-C782-48EC-8D0B-4CED5EC6E129}" type="presParOf" srcId="{3AE46BF6-73FA-45B6-A83B-278C89B3FE53}" destId="{0E855B2D-3F01-4B9B-B58B-6F1BDFDF2275}" srcOrd="10" destOrd="0" presId="urn:microsoft.com/office/officeart/2005/8/layout/cycle5"/>
    <dgm:cxn modelId="{C02E5521-2954-4B01-BEB7-31E72EDB4BAE}" type="presParOf" srcId="{3AE46BF6-73FA-45B6-A83B-278C89B3FE53}" destId="{AFF721CA-3B1A-4850-BCB8-22A1A94D69ED}" srcOrd="11" destOrd="0" presId="urn:microsoft.com/office/officeart/2005/8/layout/cycle5"/>
    <dgm:cxn modelId="{EB4BF6BE-CC19-401F-B16D-D9A915358F17}" type="presParOf" srcId="{3AE46BF6-73FA-45B6-A83B-278C89B3FE53}" destId="{72D34C39-E48C-43D8-9B8B-417B6A03C590}" srcOrd="12" destOrd="0" presId="urn:microsoft.com/office/officeart/2005/8/layout/cycle5"/>
    <dgm:cxn modelId="{B0332970-6109-48F8-8DAF-E42815DBDDAC}" type="presParOf" srcId="{3AE46BF6-73FA-45B6-A83B-278C89B3FE53}" destId="{D6EC6E9E-ED52-405E-B18F-DF585A2A95D1}" srcOrd="13" destOrd="0" presId="urn:microsoft.com/office/officeart/2005/8/layout/cycle5"/>
    <dgm:cxn modelId="{259D9673-DDA7-4E66-AAF1-8B1BAAF8107B}" type="presParOf" srcId="{3AE46BF6-73FA-45B6-A83B-278C89B3FE53}" destId="{B372C950-0864-46B5-BE54-56E28B96764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DC815-56C1-4D28-8D1B-0F4D198600BC}">
      <dsp:nvSpPr>
        <dsp:cNvPr id="0" name=""/>
        <dsp:cNvSpPr/>
      </dsp:nvSpPr>
      <dsp:spPr>
        <a:xfrm>
          <a:off x="2000249" y="952"/>
          <a:ext cx="1333500" cy="86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Topic A</a:t>
          </a:r>
          <a:endParaRPr lang="en-US" sz="2700" kern="1200" dirty="0"/>
        </a:p>
      </dsp:txBody>
      <dsp:txXfrm>
        <a:off x="2000249" y="952"/>
        <a:ext cx="1333500" cy="866775"/>
      </dsp:txXfrm>
    </dsp:sp>
    <dsp:sp modelId="{35850845-A74F-42FB-BF08-70FDBCFD9F6F}">
      <dsp:nvSpPr>
        <dsp:cNvPr id="0" name=""/>
        <dsp:cNvSpPr/>
      </dsp:nvSpPr>
      <dsp:spPr>
        <a:xfrm>
          <a:off x="932656" y="434339"/>
          <a:ext cx="3468687" cy="3468687"/>
        </a:xfrm>
        <a:custGeom>
          <a:avLst/>
          <a:gdLst/>
          <a:ahLst/>
          <a:cxnLst/>
          <a:rect l="0" t="0" r="0" b="0"/>
          <a:pathLst>
            <a:path>
              <a:moveTo>
                <a:pt x="2580377" y="220350"/>
              </a:moveTo>
              <a:arcTo wR="1734343" hR="1734343" stAng="17951813" swAng="1214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65A21-E23E-4813-A956-177CECBBE17D}">
      <dsp:nvSpPr>
        <dsp:cNvPr id="0" name=""/>
        <dsp:cNvSpPr/>
      </dsp:nvSpPr>
      <dsp:spPr>
        <a:xfrm>
          <a:off x="3649708" y="1199354"/>
          <a:ext cx="1333500" cy="86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Topic B</a:t>
          </a:r>
          <a:endParaRPr lang="en-US" sz="2700" kern="1200" dirty="0"/>
        </a:p>
      </dsp:txBody>
      <dsp:txXfrm>
        <a:off x="3649708" y="1199354"/>
        <a:ext cx="1333500" cy="866775"/>
      </dsp:txXfrm>
    </dsp:sp>
    <dsp:sp modelId="{4FC335FB-C51F-4ACB-BF92-7BDC7BFC6D4B}">
      <dsp:nvSpPr>
        <dsp:cNvPr id="0" name=""/>
        <dsp:cNvSpPr/>
      </dsp:nvSpPr>
      <dsp:spPr>
        <a:xfrm>
          <a:off x="932656" y="434340"/>
          <a:ext cx="3468687" cy="3468687"/>
        </a:xfrm>
        <a:custGeom>
          <a:avLst/>
          <a:gdLst/>
          <a:ahLst/>
          <a:cxnLst/>
          <a:rect l="0" t="0" r="0" b="0"/>
          <a:pathLst>
            <a:path>
              <a:moveTo>
                <a:pt x="3464556" y="1853973"/>
              </a:moveTo>
              <a:arcTo wR="1734343" hR="1734343" stAng="21837315" swAng="13617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838B2-47C3-4915-A2B6-E4EF6BFBE9A9}">
      <dsp:nvSpPr>
        <dsp:cNvPr id="0" name=""/>
        <dsp:cNvSpPr/>
      </dsp:nvSpPr>
      <dsp:spPr>
        <a:xfrm>
          <a:off x="3019671" y="3138409"/>
          <a:ext cx="1333500" cy="86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Topic C</a:t>
          </a:r>
          <a:endParaRPr lang="en-US" sz="2700" kern="1200" dirty="0"/>
        </a:p>
      </dsp:txBody>
      <dsp:txXfrm>
        <a:off x="3019671" y="3138409"/>
        <a:ext cx="1333500" cy="866775"/>
      </dsp:txXfrm>
    </dsp:sp>
    <dsp:sp modelId="{03CF33E2-CDB4-43D3-9E20-C9C78CCBF63F}">
      <dsp:nvSpPr>
        <dsp:cNvPr id="0" name=""/>
        <dsp:cNvSpPr/>
      </dsp:nvSpPr>
      <dsp:spPr>
        <a:xfrm>
          <a:off x="932656" y="434340"/>
          <a:ext cx="3468687" cy="3468687"/>
        </a:xfrm>
        <a:custGeom>
          <a:avLst/>
          <a:gdLst/>
          <a:ahLst/>
          <a:cxnLst/>
          <a:rect l="0" t="0" r="0" b="0"/>
          <a:pathLst>
            <a:path>
              <a:moveTo>
                <a:pt x="1947880" y="3455491"/>
              </a:moveTo>
              <a:arcTo wR="1734343" hR="1734343" stAng="4975659" swAng="8486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9C3E9-DD28-405A-982F-2142C43D2092}">
      <dsp:nvSpPr>
        <dsp:cNvPr id="0" name=""/>
        <dsp:cNvSpPr/>
      </dsp:nvSpPr>
      <dsp:spPr>
        <a:xfrm>
          <a:off x="980828" y="3138409"/>
          <a:ext cx="1333500" cy="86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Topic D</a:t>
          </a:r>
          <a:endParaRPr lang="en-US" sz="2700" kern="1200" dirty="0"/>
        </a:p>
      </dsp:txBody>
      <dsp:txXfrm>
        <a:off x="980828" y="3138409"/>
        <a:ext cx="1333500" cy="866775"/>
      </dsp:txXfrm>
    </dsp:sp>
    <dsp:sp modelId="{AFF721CA-3B1A-4850-BCB8-22A1A94D69ED}">
      <dsp:nvSpPr>
        <dsp:cNvPr id="0" name=""/>
        <dsp:cNvSpPr/>
      </dsp:nvSpPr>
      <dsp:spPr>
        <a:xfrm>
          <a:off x="932656" y="434340"/>
          <a:ext cx="3468687" cy="3468687"/>
        </a:xfrm>
        <a:custGeom>
          <a:avLst/>
          <a:gdLst/>
          <a:ahLst/>
          <a:cxnLst/>
          <a:rect l="0" t="0" r="0" b="0"/>
          <a:pathLst>
            <a:path>
              <a:moveTo>
                <a:pt x="184258" y="2512279"/>
              </a:moveTo>
              <a:arcTo wR="1734343" hR="1734343" stAng="9200967" swAng="13617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34C39-E48C-43D8-9B8B-417B6A03C590}">
      <dsp:nvSpPr>
        <dsp:cNvPr id="0" name=""/>
        <dsp:cNvSpPr/>
      </dsp:nvSpPr>
      <dsp:spPr>
        <a:xfrm>
          <a:off x="350791" y="1199354"/>
          <a:ext cx="1333500" cy="86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Toic</a:t>
          </a:r>
          <a:r>
            <a:rPr lang="en-US" sz="2700" kern="1200" dirty="0" smtClean="0"/>
            <a:t> E</a:t>
          </a:r>
          <a:endParaRPr lang="en-US" sz="2700" kern="1200" dirty="0"/>
        </a:p>
      </dsp:txBody>
      <dsp:txXfrm>
        <a:off x="350791" y="1199354"/>
        <a:ext cx="1333500" cy="866775"/>
      </dsp:txXfrm>
    </dsp:sp>
    <dsp:sp modelId="{B372C950-0864-46B5-BE54-56E28B967646}">
      <dsp:nvSpPr>
        <dsp:cNvPr id="0" name=""/>
        <dsp:cNvSpPr/>
      </dsp:nvSpPr>
      <dsp:spPr>
        <a:xfrm>
          <a:off x="932656" y="434339"/>
          <a:ext cx="3468687" cy="3468687"/>
        </a:xfrm>
        <a:custGeom>
          <a:avLst/>
          <a:gdLst/>
          <a:ahLst/>
          <a:cxnLst/>
          <a:rect l="0" t="0" r="0" b="0"/>
          <a:pathLst>
            <a:path>
              <a:moveTo>
                <a:pt x="416873" y="606415"/>
              </a:moveTo>
              <a:arcTo wR="1734343" hR="1734343" stAng="13234073" swAng="1214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C4A5-E83F-4FA5-8854-D4D08A5423F7}" type="datetime1">
              <a:rPr lang="en-US" smtClean="0"/>
              <a:pPr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4338A-71F0-4250-97F0-9F113AA30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775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91D30C-1DB5-4F68-BA21-7F51A8A74A5E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5CB3D-0492-4F20-A2CD-C6698F88B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599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44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87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3CAA-CE7B-4895-BE22-9E48FE91B6C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F8F4-4870-48DB-8DCA-88C16F932C4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48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BF8F4-4870-48DB-8DCA-88C16F932C4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CB3D-0492-4F20-A2CD-C6698F88B9B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AFEF-1084-412A-A259-8568E4504786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B86D-9D85-484D-B4DB-5B51E7EDC24D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D5BF-1F1D-45A8-B5CD-52B89AA2E475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defRPr dirty="0">
                <a:solidFill>
                  <a:schemeClr val="bg2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FDFD742F-BA4D-47F1-8C7F-17DF610B1112}" type="datetime1">
              <a:rPr lang="en-US" smtClean="0"/>
              <a:pPr>
                <a:defRPr/>
              </a:pPr>
              <a:t>5/28/2016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 dirty="0">
                <a:solidFill>
                  <a:schemeClr val="bg2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lIns="91440" tIns="45720" rIns="91440" bIns="45720" anchor="t"/>
          <a:lstStyle>
            <a:lvl1pPr eaLnBrk="0" hangingPunct="0">
              <a:defRPr/>
            </a:lvl1pPr>
          </a:lstStyle>
          <a:p>
            <a:fld id="{B83C79CF-FAD2-4E0F-8E01-FCEB05B127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E8AF-78FE-44AA-BBD4-852AEEE77191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BF11-706D-4862-B1D5-6DC6871BEAD3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26CF-BD52-4A32-AB85-4A57CD9FB5BF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AB41-0B98-434C-96E6-CBC1DEF15370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1EF-7B03-4566-8DD5-895C9FDCA552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8F22-6726-4568-8745-8A3EEDD25504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ABA-CD18-40D8-95D6-81AFB17651B4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CA9-9381-4B15-BB78-AA90605903B2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1860-7A82-4EF8-B1DE-979739E73858}" type="datetime1">
              <a:rPr lang="en-US" smtClean="0"/>
              <a:pPr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100E-C02E-4AA2-9CC0-FAC1FA1018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ngx004@um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stevahnl@seattleu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ved=0CAcQjRw&amp;url=http://amwatersystem.com/our-team-2/&amp;ei=P31vVbyBBdjVoAS7poKYBg&amp;bvm=bv.95039771,d.cGU&amp;psig=AFQjCNEtUJTVYm6XU-jDt6j8AJmWhmbcGA&amp;ust=143345611840620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college.org.uk/transfer/open/diploma-of-school-business-management-induction/the-structure-of-the-dsbm-programme/dsbm-ind-s2-t3_M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google.com/url?sa=i&amp;rct=j&amp;q=&amp;esrc=s&amp;source=images&amp;cd=&amp;cad=rja&amp;uact=8&amp;ved=&amp;url=http://eslibertad.org/&amp;psig=AFQjCNFZPBefdH0ALUmX1SEXwAUrllOjAg&amp;ust=1451778155954476" TargetMode="External"/><Relationship Id="rId7" Type="http://schemas.openxmlformats.org/officeDocument/2006/relationships/hyperlink" Target="https://www.google.com/url?sa=i&amp;rct=j&amp;q=&amp;esrc=s&amp;source=images&amp;cd=&amp;cad=rja&amp;uact=8&amp;ved=0ahUKEwiskKCl54nKAhWGLmMKHSBEC9EQjRwIBw&amp;url=http://changescapeweb.com/prioritize-small-business-marketing-budget/&amp;psig=AFQjCNHV6Uzz2PFPTWXTGD_nlOa_znEpWw&amp;ust=1451778517780617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www.google.com/url?sa=i&amp;rct=j&amp;q=&amp;esrc=s&amp;source=images&amp;cd=&amp;cad=rja&amp;uact=8&amp;ved=0ahUKEwiz88zy54nKAhVX8GMKHRKECY4QjRwIBw&amp;url=http://www.fotosearch.com/illustration/assessment.html&amp;psig=AFQjCNEUK-413elyaAIK6bcCDMZ_i4Lq4w&amp;ust=1451778838313234" TargetMode="External"/><Relationship Id="rId5" Type="http://schemas.openxmlformats.org/officeDocument/2006/relationships/hyperlink" Target="https://www.google.com/url?sa=i&amp;rct=j&amp;q=&amp;esrc=s&amp;source=images&amp;cd=&amp;cad=rja&amp;uact=8&amp;ved=0ahUKEwjk656S5onKAhVE5mMKHfhNCZQQjRwIBw&amp;url=http://www.splashscore.com/category/twitter/feed/&amp;psig=AFQjCNGbws-eKVnrXBl50LIvMVXB0lIyOQ&amp;ust=1451778333918786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www.google.com/url?sa=i&amp;rct=j&amp;q=&amp;esrc=s&amp;source=images&amp;cd=&amp;cad=rja&amp;uact=8&amp;ved=0ahUKEwis68HT6onKAhVBz2MKHajvBQkQjRwIBw&amp;url=http://www.dreamstime.com/royalty-free-stock-image-cloud-speech-bubbles-image26788636&amp;psig=AFQjCNHgO3QUolGL0cnhIMRSY-C5ObJGVg&amp;ust=145177946400310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KwZuluITKAhUCw2MKHZkzCOIQjRwIBw&amp;url=https://www.iconfinder.com/icons/240175/application_steps_tasks_list_todo_list_icon&amp;psig=AFQjCNHgM7KOqKYGGD-uszpTVkMgbg74BQ&amp;ust=145159427692708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&amp;url=http://challenge2050.ifas.ufl.edu/blog/global-challenge-certificate-is-here/&amp;psig=AFQjCNGHy6Z-2u3VczLDNMYMnM7JhYa5vQ&amp;ust=1451961682687964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www.google.com/url?sa=i&amp;rct=j&amp;q=&amp;esrc=s&amp;source=images&amp;cd=&amp;cad=rja&amp;uact=8&amp;ved=0ahUKEwjiobXoj4_KAhULzGMKHVZTB8sQjRwIBw&amp;url=http://www.syossetrowingclub.com/handbook.html&amp;psig=AFQjCNGZY_8G35J8-6BfijMVeVxXBaqU6A&amp;ust=145196137168817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agKLUiI_KAhVV5GMKHULlBjAQjRwIBw&amp;url=http://www.derekhuether.com/2012/06/06/what-is-fist-of-five/&amp;psig=AFQjCNE7WrBKksNAl4zZ327zHT7ku344Tg&amp;ust=145195941301592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source=images&amp;cd=&amp;cad=rja&amp;uact=8&amp;docid=Otjxhv_8Sit_iM&amp;tbnid=SIoyuu-61ZxBFM:&amp;ved=0CAUQjRw&amp;url=http://www.layoutsparks.com/pictures/polka-dots-7&amp;ei=so_iU7OGHMbjoATk94CADg&amp;bvm=bv.72676100,d.cGU&amp;psig=AFQjCNEAoufTn-PyDxDEUVSGOAyqb7T4Ow&amp;ust=14074432007928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924800" cy="1524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4900" b="1" dirty="0" smtClean="0">
                <a:solidFill>
                  <a:schemeClr val="tx1"/>
                </a:solidFill>
                <a:latin typeface="+mn-lt"/>
              </a:rPr>
              <a:t>Interactive Evaluation Practice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endParaRPr lang="en-US" sz="27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86200" y="2362200"/>
            <a:ext cx="4724400" cy="3810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1200" i="1" dirty="0" smtClean="0">
              <a:solidFill>
                <a:schemeClr val="tx1"/>
              </a:solidFill>
            </a:endParaRPr>
          </a:p>
          <a:p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endParaRPr lang="en-US" sz="1000" i="1" dirty="0" smtClean="0">
              <a:solidFill>
                <a:schemeClr val="tx1"/>
              </a:solidFill>
            </a:endParaRPr>
          </a:p>
          <a:p>
            <a:pPr algn="ctr"/>
            <a:endParaRPr lang="en-US" sz="1000" i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Jean A. King	          Laurie </a:t>
            </a:r>
            <a:r>
              <a:rPr lang="en-US" sz="2400" b="1" dirty="0" err="1" smtClean="0">
                <a:solidFill>
                  <a:schemeClr val="tx1"/>
                </a:solidFill>
              </a:rPr>
              <a:t>Stevahn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 University of Minnesota           Seattle University      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Organizational Leadership,      Educational Leadership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Policy, and Development          Doctoral Program                     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kingx004@umn.edu</a:t>
            </a:r>
            <a:r>
              <a:rPr lang="en-US" sz="1600" dirty="0" smtClean="0">
                <a:solidFill>
                  <a:schemeClr val="tx1"/>
                </a:solidFill>
              </a:rPr>
              <a:t>                 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stevahnl@seattleu.edu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(612) 626-1614                          (206) 296-2559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362200"/>
            <a:ext cx="2971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48600" cy="1143000"/>
          </a:xfrm>
          <a:solidFill>
            <a:srgbClr val="FF99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/>
                </a:solidFill>
                <a:latin typeface="Arial Narrow" pitchFamily="34" charset="0"/>
              </a:rPr>
              <a:t>THIRD FRAMEWORK 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— Exhibit 2.6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(p. 35)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Evaluation Capacity Building (</a:t>
            </a:r>
            <a:r>
              <a:rPr lang="en-US" sz="3200" b="1" dirty="0">
                <a:solidFill>
                  <a:schemeClr val="tx1"/>
                </a:solidFill>
              </a:rPr>
              <a:t>ECB)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905000"/>
          <a:ext cx="7696200" cy="3810000"/>
        </p:xfrm>
        <a:graphic>
          <a:graphicData uri="http://schemas.openxmlformats.org/drawingml/2006/table">
            <a:tbl>
              <a:tblPr/>
              <a:tblGrid>
                <a:gridCol w="2644742"/>
                <a:gridCol w="2486058"/>
                <a:gridCol w="2565400"/>
              </a:tblGrid>
              <a:tr h="1828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Formative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Summative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evaluation study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Evaluation specifically for building capacity to evaluate</a:t>
                      </a:r>
                    </a:p>
                  </a:txBody>
                  <a:tcPr marL="68573" marR="685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Evaluation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 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organization development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58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◄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-----------------------------------------------------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--------------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►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 single study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process / results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ECB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creating capacity to conduct evaluations</a:t>
                      </a:r>
                    </a:p>
                  </a:txBody>
                  <a:tcPr marL="68573" marR="685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Capacity </a:t>
                      </a:r>
                      <a:r>
                        <a:rPr lang="en-U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 sustain 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continuous improvement</a:t>
                      </a:r>
                      <a:endParaRPr lang="en-U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3" marR="685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1447800"/>
          </a:xfrm>
          <a:solidFill>
            <a:srgbClr val="FF99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100" b="1" i="1" u="sng" dirty="0" smtClean="0">
                <a:solidFill>
                  <a:schemeClr val="tx1"/>
                </a:solidFill>
                <a:latin typeface="+mn-lt"/>
              </a:rPr>
              <a:t>Appendix C</a:t>
            </a:r>
            <a:r>
              <a:rPr lang="en-US" sz="3100" b="1" i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(pp. 397-399)</a:t>
            </a:r>
            <a:br>
              <a:rPr lang="en-US" sz="2400" b="1" i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+mn-lt"/>
              </a:rPr>
              <a:t>Essential Competencies for Program Evaluators (ECPE)</a:t>
            </a:r>
            <a:r>
              <a:rPr lang="en-US" sz="1800" b="1" i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>(Stevahn, King, Ghere, &amp; Minnema, 2005)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0" y="1905000"/>
          <a:ext cx="4724400" cy="4800600"/>
        </p:xfrm>
        <a:graphic>
          <a:graphicData uri="http://schemas.openxmlformats.org/presentationml/2006/ole">
            <p:oleObj spid="_x0000_s56327" name="Visio" r:id="rId3" imgW="4547454" imgH="5557196" progId="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79CF-FAD2-4E0F-8E01-FCEB05B127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100" b="1" i="1" u="sng" dirty="0" smtClean="0"/>
              <a:t>Essential Competencies for Program Evaluators</a:t>
            </a:r>
            <a:r>
              <a:rPr lang="en-US" sz="3100" b="1" i="1" dirty="0" smtClean="0"/>
              <a:t> (ECPE)</a:t>
            </a:r>
            <a:r>
              <a:rPr lang="en-US" sz="3100" i="1" dirty="0" smtClean="0"/>
              <a:t/>
            </a:r>
            <a:br>
              <a:rPr lang="en-US" sz="3100" i="1" dirty="0" smtClean="0"/>
            </a:br>
            <a:r>
              <a:rPr lang="en-US" sz="3600" b="1" dirty="0" smtClean="0">
                <a:latin typeface="Arial Black" pitchFamily="34" charset="0"/>
              </a:rPr>
              <a:t>6.0</a:t>
            </a:r>
            <a:r>
              <a:rPr lang="en-US" b="1" dirty="0" smtClean="0"/>
              <a:t> Interpersonal Competence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6.1</a:t>
            </a:r>
            <a:r>
              <a:rPr lang="en-US" dirty="0" smtClean="0"/>
              <a:t>  Uses written communication skills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6.2</a:t>
            </a:r>
            <a:r>
              <a:rPr lang="en-US" dirty="0" smtClean="0"/>
              <a:t>  Uses verbal/listening communication skills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6.3</a:t>
            </a:r>
            <a:r>
              <a:rPr lang="en-US" dirty="0" smtClean="0"/>
              <a:t>  Uses negotiation skills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6.4</a:t>
            </a:r>
            <a:r>
              <a:rPr lang="en-US" dirty="0" smtClean="0"/>
              <a:t>  Uses conflict resolution skills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6.5</a:t>
            </a:r>
            <a:r>
              <a:rPr lang="en-US" dirty="0" smtClean="0"/>
              <a:t>  Facilitates constructive interpersonal  </a:t>
            </a:r>
          </a:p>
          <a:p>
            <a:pPr>
              <a:buNone/>
            </a:pPr>
            <a:r>
              <a:rPr lang="en-US" dirty="0" smtClean="0"/>
              <a:t>          interaction (teamwork, group facilitation, </a:t>
            </a:r>
          </a:p>
          <a:p>
            <a:pPr>
              <a:buNone/>
            </a:pPr>
            <a:r>
              <a:rPr lang="en-US" dirty="0" smtClean="0"/>
              <a:t>          processing)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6.6</a:t>
            </a:r>
            <a:r>
              <a:rPr lang="en-US" dirty="0" smtClean="0"/>
              <a:t>  Demonstrates cross-cultural competence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 smtClean="0">
                <a:latin typeface="Arial Narrow" pitchFamily="34" charset="0"/>
              </a:rPr>
              <a:t>Exhibit 3.1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2700" b="1" dirty="0" smtClean="0">
                <a:latin typeface="Arial Narrow" pitchFamily="34" charset="0"/>
              </a:rPr>
              <a:t>(p. 52)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Social Interdependence Theory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(Deutsch, 1949, 1973; Johnson &amp; Johnson, 1989,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429000"/>
            <a:ext cx="2133600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Goal</a:t>
            </a:r>
            <a:r>
              <a:rPr lang="en-US" b="1" dirty="0" smtClean="0"/>
              <a:t> </a:t>
            </a:r>
            <a:r>
              <a:rPr lang="en-US" sz="3200" b="1" dirty="0" smtClean="0"/>
              <a:t>Structure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581400" y="3429000"/>
            <a:ext cx="21336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Interaction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629400" y="3429000"/>
            <a:ext cx="21336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Outcome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905000"/>
            <a:ext cx="21336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Cooperative</a:t>
            </a:r>
          </a:p>
          <a:p>
            <a:pPr algn="ctr"/>
            <a:r>
              <a:rPr lang="en-US" dirty="0" smtClean="0"/>
              <a:t>Positive Interdependence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Promotive</a:t>
            </a:r>
          </a:p>
          <a:p>
            <a:pPr algn="ctr"/>
            <a:r>
              <a:rPr lang="en-US" dirty="0" smtClean="0"/>
              <a:t>Supportive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1905000"/>
            <a:ext cx="21336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Mutual</a:t>
            </a:r>
          </a:p>
          <a:p>
            <a:pPr algn="ctr"/>
            <a:r>
              <a:rPr lang="en-US" dirty="0" smtClean="0"/>
              <a:t>Joint Benefit/Gain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4953000"/>
            <a:ext cx="21336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Competitive</a:t>
            </a:r>
          </a:p>
          <a:p>
            <a:pPr algn="ctr"/>
            <a:r>
              <a:rPr lang="en-US" dirty="0" smtClean="0"/>
              <a:t>Negative Interdependence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4953000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Oppositional</a:t>
            </a:r>
          </a:p>
          <a:p>
            <a:pPr algn="ctr"/>
            <a:r>
              <a:rPr lang="en-US" dirty="0" smtClean="0"/>
              <a:t>Obstructive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29400" y="4953000"/>
            <a:ext cx="21336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Exclusive</a:t>
            </a:r>
          </a:p>
          <a:p>
            <a:pPr algn="ctr"/>
            <a:r>
              <a:rPr lang="en-US" dirty="0" smtClean="0"/>
              <a:t>Sole Benefit/Gain 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1447800" y="2895600"/>
            <a:ext cx="484632" cy="457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4495800" y="2895600"/>
            <a:ext cx="484632" cy="457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7467600" y="2895600"/>
            <a:ext cx="484632" cy="457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1447800" y="4419600"/>
            <a:ext cx="484632" cy="445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4495800" y="4419600"/>
            <a:ext cx="484632" cy="445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7467600" y="4419600"/>
            <a:ext cx="484632" cy="445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>
            <a:off x="2743200" y="3657600"/>
            <a:ext cx="758952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791200" y="3657600"/>
            <a:ext cx="758952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/>
              <a:t>Positive Interdependence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Goal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mutual target 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Reward/Incentive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mutual consequence 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Resource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one shared/divided set  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Role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complementary/interconnected 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Sequence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separate tasks in a set order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Simulation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hypothetical situation to survive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Outside Force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group against a threat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Environmental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physical environment 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u="sng" dirty="0" smtClean="0"/>
              <a:t>Identity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 mutual symbols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028" name="Picture 4" descr="http://amwatersystem.com/wp-content/uploads/2015/02/Tea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51768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29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Arial Narrow" pitchFamily="34" charset="0"/>
              </a:rPr>
              <a:t>Exhibit 6.2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2700" b="1" dirty="0" smtClean="0">
                <a:latin typeface="Arial Narrow" pitchFamily="34" charset="0"/>
              </a:rPr>
              <a:t>(p. 172)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Constructive Conflict Resolution Theory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(Deutsch, 1973)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429000"/>
            <a:ext cx="2133600" cy="914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Goal</a:t>
            </a:r>
            <a:r>
              <a:rPr lang="en-US" b="1" dirty="0" smtClean="0"/>
              <a:t> </a:t>
            </a:r>
            <a:r>
              <a:rPr lang="en-US" sz="3200" b="1" dirty="0" smtClean="0"/>
              <a:t>Structure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581400" y="3429000"/>
            <a:ext cx="21336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Interaction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629400" y="3429000"/>
            <a:ext cx="21336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Outcome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905000"/>
            <a:ext cx="21336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Cooperative</a:t>
            </a:r>
          </a:p>
          <a:p>
            <a:pPr algn="ctr"/>
            <a:r>
              <a:rPr lang="en-US" dirty="0" smtClean="0"/>
              <a:t>Positive Interdependence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Promotive</a:t>
            </a:r>
          </a:p>
          <a:p>
            <a:pPr algn="ctr"/>
            <a:r>
              <a:rPr lang="en-US" dirty="0" smtClean="0"/>
              <a:t>Problem Solving for Mutual Benefit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1905000"/>
            <a:ext cx="21336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Constructive</a:t>
            </a:r>
          </a:p>
          <a:p>
            <a:pPr algn="ctr"/>
            <a:r>
              <a:rPr lang="en-US" dirty="0" smtClean="0"/>
              <a:t>Win-Win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4953000"/>
            <a:ext cx="21336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Competitive</a:t>
            </a:r>
          </a:p>
          <a:p>
            <a:pPr algn="ctr"/>
            <a:r>
              <a:rPr lang="en-US" dirty="0" smtClean="0"/>
              <a:t>Negative Interdependence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4953000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Oppositional</a:t>
            </a:r>
          </a:p>
          <a:p>
            <a:pPr algn="ctr"/>
            <a:r>
              <a:rPr lang="en-US" dirty="0" smtClean="0"/>
              <a:t>Concession Seeking for Exclusive Benefit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29400" y="4953000"/>
            <a:ext cx="21336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Destructive</a:t>
            </a:r>
          </a:p>
          <a:p>
            <a:pPr algn="ctr"/>
            <a:r>
              <a:rPr lang="en-US" dirty="0" smtClean="0"/>
              <a:t>Win-Lose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1447800" y="2895600"/>
            <a:ext cx="484632" cy="457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4495800" y="2895600"/>
            <a:ext cx="484632" cy="457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7467600" y="2895600"/>
            <a:ext cx="484632" cy="457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1447800" y="4419600"/>
            <a:ext cx="484632" cy="445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4495800" y="4419600"/>
            <a:ext cx="484632" cy="445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7467600" y="4419600"/>
            <a:ext cx="484632" cy="445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>
            <a:off x="2743200" y="3657600"/>
            <a:ext cx="758952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791200" y="3657600"/>
            <a:ext cx="758952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Arial Narrow" pitchFamily="34" charset="0"/>
              </a:rPr>
              <a:t>Exhibit 6.1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2700" b="1" dirty="0" smtClean="0">
                <a:latin typeface="Arial Narrow" pitchFamily="34" charset="0"/>
              </a:rPr>
              <a:t>(p. 170)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Conflict Strategies Theory</a:t>
            </a:r>
            <a:br>
              <a:rPr lang="en-US" b="1" dirty="0" smtClean="0"/>
            </a:br>
            <a:r>
              <a:rPr lang="en-US" sz="2000" dirty="0" smtClean="0"/>
              <a:t>(Johnson &amp; Johnson,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ln w="285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1800" dirty="0" smtClean="0"/>
              <a:t>     	                         </a:t>
            </a:r>
            <a:r>
              <a:rPr lang="en-US" sz="5700" b="1" dirty="0" smtClean="0"/>
              <a:t>High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		               </a:t>
            </a:r>
            <a:r>
              <a:rPr lang="en-US" sz="5100" b="1" dirty="0" smtClean="0"/>
              <a:t>↑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i="1" dirty="0" smtClean="0"/>
              <a:t>  </a:t>
            </a:r>
          </a:p>
          <a:p>
            <a:pPr>
              <a:buNone/>
            </a:pPr>
            <a:r>
              <a:rPr lang="en-US" b="1" i="1" u="sng" dirty="0" smtClean="0"/>
              <a:t>RELATIONSHIPS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 		      		</a:t>
            </a:r>
            <a:r>
              <a:rPr lang="en-US" sz="1800" b="1" i="1" dirty="0" smtClean="0"/>
              <a:t>       </a:t>
            </a:r>
          </a:p>
          <a:p>
            <a:pPr>
              <a:buNone/>
            </a:pPr>
            <a:r>
              <a:rPr lang="en-US" sz="1800" b="1" i="1" dirty="0" smtClean="0"/>
              <a:t>					  </a:t>
            </a:r>
          </a:p>
          <a:p>
            <a:pPr>
              <a:buNone/>
            </a:pPr>
            <a:r>
              <a:rPr lang="en-US" sz="1800" b="1" i="1" dirty="0" smtClean="0"/>
              <a:t>		               </a:t>
            </a:r>
            <a:r>
              <a:rPr lang="en-US" sz="5100" b="1" dirty="0" smtClean="0"/>
              <a:t>↓</a:t>
            </a:r>
            <a:r>
              <a:rPr lang="en-US" sz="1800" b="1" i="1" dirty="0" smtClean="0"/>
              <a:t>		                    </a:t>
            </a:r>
          </a:p>
          <a:p>
            <a:pPr>
              <a:buNone/>
            </a:pPr>
            <a:endParaRPr lang="en-US" sz="1800" b="1" i="1" u="sng" dirty="0" smtClean="0"/>
          </a:p>
          <a:p>
            <a:pPr>
              <a:buNone/>
            </a:pPr>
            <a:r>
              <a:rPr lang="en-US" b="1" i="1" dirty="0" smtClean="0"/>
              <a:t>					</a:t>
            </a:r>
            <a:r>
              <a:rPr lang="en-US" b="1" i="1" u="sng" dirty="0" smtClean="0"/>
              <a:t>GOALS</a:t>
            </a:r>
          </a:p>
          <a:p>
            <a:pPr>
              <a:buNone/>
            </a:pPr>
            <a:r>
              <a:rPr lang="en-US" sz="1800" b="1" dirty="0" smtClean="0"/>
              <a:t>                                    </a:t>
            </a:r>
            <a:r>
              <a:rPr lang="en-US" sz="5800" b="1" dirty="0" smtClean="0"/>
              <a:t>Low</a:t>
            </a:r>
            <a:r>
              <a:rPr lang="en-US" sz="1800" b="1" dirty="0" smtClean="0"/>
              <a:t>   </a:t>
            </a:r>
            <a:r>
              <a:rPr lang="en-US" sz="5100" b="1" dirty="0" smtClean="0"/>
              <a:t>←</a:t>
            </a:r>
            <a:r>
              <a:rPr lang="en-US" sz="1800" b="1" dirty="0" smtClean="0"/>
              <a:t>                                                                                                               </a:t>
            </a:r>
            <a:r>
              <a:rPr lang="en-US" sz="5100" b="1" dirty="0" smtClean="0"/>
              <a:t>→</a:t>
            </a:r>
            <a:r>
              <a:rPr lang="en-US" sz="1800" b="1" dirty="0" smtClean="0"/>
              <a:t>  </a:t>
            </a:r>
            <a:r>
              <a:rPr lang="en-US" sz="5800" b="1" dirty="0" smtClean="0"/>
              <a:t>High </a:t>
            </a:r>
            <a:r>
              <a:rPr lang="en-US" sz="1800" b="1" dirty="0" smtClean="0"/>
              <a:t> </a:t>
            </a:r>
          </a:p>
          <a:p>
            <a:pPr algn="ctr">
              <a:buNone/>
            </a:pPr>
            <a:r>
              <a:rPr lang="en-US" sz="2600" dirty="0" smtClean="0"/>
              <a:t>© David W. Johnson (1975)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2590800" y="2133600"/>
            <a:ext cx="13716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="1" dirty="0" smtClean="0"/>
              <a:t>m</a:t>
            </a:r>
            <a:r>
              <a:rPr lang="en-US" dirty="0" smtClean="0"/>
              <a:t>ooth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2133600"/>
            <a:ext cx="13716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</a:t>
            </a:r>
          </a:p>
          <a:p>
            <a:pPr algn="ctr"/>
            <a:r>
              <a:rPr lang="en-US" dirty="0" smtClean="0"/>
              <a:t>Solve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47932" y="3071149"/>
            <a:ext cx="1371600" cy="9144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90800" y="3962400"/>
            <a:ext cx="1371600" cy="8382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Withdraw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1106" y="3973975"/>
            <a:ext cx="1371600" cy="8382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Arial Narrow" pitchFamily="34" charset="0"/>
              </a:rPr>
              <a:t>Exhibit 6.4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2700" b="1" dirty="0" smtClean="0">
                <a:latin typeface="Arial Narrow" pitchFamily="34" charset="0"/>
              </a:rPr>
              <a:t>(pp. 179-180)</a:t>
            </a:r>
            <a:r>
              <a:rPr lang="en-US" sz="3100" b="1" dirty="0" smtClean="0">
                <a:latin typeface="Arial Narrow" pitchFamily="34" charset="0"/>
              </a:rPr>
              <a:t/>
            </a:r>
            <a:br>
              <a:rPr lang="en-US" sz="3100" b="1" dirty="0" smtClean="0">
                <a:latin typeface="Arial Narrow" pitchFamily="34" charset="0"/>
              </a:rPr>
            </a:br>
            <a:r>
              <a:rPr lang="en-US" b="1" dirty="0" smtClean="0"/>
              <a:t>Integrative Negotiation</a:t>
            </a:r>
            <a:br>
              <a:rPr lang="en-US" b="1" dirty="0" smtClean="0"/>
            </a:br>
            <a:r>
              <a:rPr lang="en-US" sz="2000" dirty="0" smtClean="0"/>
              <a:t>(Johnson &amp; Johnson, 2005)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Express cooperative intentions    </a:t>
            </a:r>
            <a:r>
              <a:rPr lang="en-US" dirty="0" smtClean="0"/>
              <a:t>                                 (mutual problem solving)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State what you want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Express how you feel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Explain your reasons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Communicate understanding of the other’s perspective</a:t>
            </a:r>
            <a:r>
              <a:rPr lang="en-US" dirty="0" smtClean="0"/>
              <a:t> (wants, feelings, reasons)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Invent integrative solutions                                                   </a:t>
            </a:r>
            <a:r>
              <a:rPr lang="en-US" dirty="0" smtClean="0"/>
              <a:t>(be creative—the more, the better!)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Mutually agree on a solution                                              </a:t>
            </a:r>
            <a:r>
              <a:rPr lang="en-US" dirty="0" smtClean="0"/>
              <a:t>(show commitment in a culturally appropriate way—                        e.g., handshake, bow,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Constructive Conflict </a:t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Play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2385060"/>
              </p:ext>
            </p:extLst>
          </p:nvPr>
        </p:nvGraphicFramePr>
        <p:xfrm>
          <a:off x="457200" y="1295400"/>
          <a:ext cx="8229600" cy="503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1371600"/>
                <a:gridCol w="2743200"/>
              </a:tblGrid>
              <a:tr h="662505">
                <a:tc gridSpan="4">
                  <a:txBody>
                    <a:bodyPr/>
                    <a:lstStyle/>
                    <a:p>
                      <a:r>
                        <a:rPr lang="en-US" sz="2000" u="sng" dirty="0" smtClean="0">
                          <a:solidFill>
                            <a:schemeClr val="tx1"/>
                          </a:solidFill>
                        </a:rPr>
                        <a:t>Conflict Issue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6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Disputant 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Disputant</a:t>
                      </a:r>
                      <a:endParaRPr lang="en-US" sz="20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505"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I want . . 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 I want . . 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505">
                <a:tc gridSpan="2"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 feel . . 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2.  I feel . . 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505">
                <a:tc gridSpan="2"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My reasons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are . . .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3.  My reasons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are . . .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505">
                <a:tc gridSpan="2"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My understanding of you is . . 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4.  My understanding of you is . . .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5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5.  Plan 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 startAt="5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Plan 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5.  Plan C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2505">
                <a:tc gridSpan="4">
                  <a:txBody>
                    <a:bodyPr/>
                    <a:lstStyle/>
                    <a:p>
                      <a:pPr marL="342900" indent="-342900" algn="ctr">
                        <a:buAutoNum type="arabicPeriod" startAt="6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We agree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on and pledge to carry out . . .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</p:spPr>
        <p:txBody>
          <a:bodyPr/>
          <a:lstStyle/>
          <a:p>
            <a:r>
              <a:rPr lang="en-US" sz="3200" b="1" i="1" dirty="0" smtClean="0"/>
              <a:t>An evaluator’s dozen of interactive strategies . . . 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848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#1.   Voicing Variables</a:t>
            </a:r>
          </a:p>
          <a:p>
            <a:pPr>
              <a:buNone/>
            </a:pPr>
            <a:r>
              <a:rPr lang="en-US" sz="2400" dirty="0" smtClean="0"/>
              <a:t>#2.   Voicing Viewpoints/Beliefs</a:t>
            </a:r>
          </a:p>
          <a:p>
            <a:pPr>
              <a:buNone/>
            </a:pPr>
            <a:r>
              <a:rPr lang="en-US" sz="2400" dirty="0" smtClean="0"/>
              <a:t>#3.   Choosing Corners</a:t>
            </a:r>
          </a:p>
          <a:p>
            <a:pPr>
              <a:buNone/>
            </a:pPr>
            <a:r>
              <a:rPr lang="en-US" sz="2400" dirty="0" smtClean="0"/>
              <a:t>#4.   Cooperative Interviews</a:t>
            </a:r>
          </a:p>
          <a:p>
            <a:pPr>
              <a:buNone/>
            </a:pPr>
            <a:r>
              <a:rPr lang="en-US" sz="2400" dirty="0" smtClean="0"/>
              <a:t>#5.   Round-Robin Check-In</a:t>
            </a:r>
          </a:p>
          <a:p>
            <a:pPr>
              <a:buNone/>
            </a:pPr>
            <a:r>
              <a:rPr lang="en-US" sz="2400" dirty="0" smtClean="0"/>
              <a:t>#6.   Making Metaphors</a:t>
            </a:r>
          </a:p>
          <a:p>
            <a:pPr>
              <a:buNone/>
            </a:pPr>
            <a:r>
              <a:rPr lang="en-US" sz="2400" dirty="0" smtClean="0"/>
              <a:t>#7.   Data Dialogue</a:t>
            </a:r>
          </a:p>
          <a:p>
            <a:pPr>
              <a:buNone/>
            </a:pPr>
            <a:r>
              <a:rPr lang="en-US" sz="2400" dirty="0" smtClean="0"/>
              <a:t>#8.   Jigsaw</a:t>
            </a:r>
          </a:p>
          <a:p>
            <a:pPr>
              <a:buNone/>
            </a:pPr>
            <a:r>
              <a:rPr lang="en-US" sz="2400" dirty="0" smtClean="0"/>
              <a:t>#9.   Graffiti/Carousel </a:t>
            </a:r>
          </a:p>
          <a:p>
            <a:pPr>
              <a:buNone/>
            </a:pPr>
            <a:r>
              <a:rPr lang="en-US" sz="2400" dirty="0" smtClean="0"/>
              <a:t>#10. Concept Formation / Cluster Maps</a:t>
            </a:r>
          </a:p>
          <a:p>
            <a:pPr>
              <a:buNone/>
            </a:pPr>
            <a:r>
              <a:rPr lang="en-US" sz="2400" dirty="0" smtClean="0"/>
              <a:t>#11. Cooperative Rank Order</a:t>
            </a:r>
          </a:p>
          <a:p>
            <a:pPr>
              <a:buNone/>
            </a:pPr>
            <a:r>
              <a:rPr lang="en-US" sz="2400" dirty="0" smtClean="0"/>
              <a:t>#12. Fist to Five</a:t>
            </a:r>
          </a:p>
          <a:p>
            <a:pPr>
              <a:buNone/>
            </a:pPr>
            <a:r>
              <a:rPr lang="en-US" sz="2400" dirty="0" smtClean="0"/>
              <a:t>#13. Dot Votes / Bar Graphs</a:t>
            </a:r>
            <a:endParaRPr lang="en-US" sz="2400" dirty="0"/>
          </a:p>
        </p:txBody>
      </p:sp>
      <p:pic>
        <p:nvPicPr>
          <p:cNvPr id="1028" name="Picture 4" descr="https://encrypted-tbn0.gstatic.com/images?q=tbn:ANd9GcRU-mwthGaQqnvUR4-PXQkCTmeLxw4rZ87hkIxGHgfohpDj0S8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276600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Table of Contents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305800" cy="573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75311"/>
                <a:gridCol w="123048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Content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Side # </a:t>
                      </a:r>
                      <a:endParaRPr lang="en-US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Definitions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3-5</a:t>
                      </a:r>
                      <a:endParaRPr lang="en-US" sz="2400" b="1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IEP Principles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</a:tr>
              <a:tr h="6781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IEP Frameworks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7-10</a:t>
                      </a:r>
                      <a:endParaRPr lang="en-US" sz="2400" b="1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Essential</a:t>
                      </a:r>
                      <a:r>
                        <a:rPr lang="en-US" sz="2400" b="1" baseline="0" dirty="0" smtClean="0"/>
                        <a:t> Competencies for Program Evaluators (ECPE)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11-12</a:t>
                      </a:r>
                      <a:endParaRPr lang="en-US" sz="2400" b="1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Social Interdependence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13-14</a:t>
                      </a:r>
                      <a:endParaRPr lang="en-US" sz="2400" b="1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Constructive Conflict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15-18</a:t>
                      </a:r>
                      <a:endParaRPr lang="en-US" sz="2400" b="1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Interactive Strategies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19-39</a:t>
                      </a:r>
                      <a:endParaRPr lang="en-US" sz="2400" b="1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Facilitation</a:t>
                      </a:r>
                      <a:r>
                        <a:rPr lang="en-US" sz="2400" b="1" baseline="0" dirty="0" smtClean="0"/>
                        <a:t> Materials 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7827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Chapter 5, Exhibit 5.2 </a:t>
            </a: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(p. 103) </a:t>
            </a: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– Purposes </a:t>
            </a: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800" b="1" i="1" dirty="0" smtClean="0">
                <a:solidFill>
                  <a:schemeClr val="tx1"/>
                </a:solidFill>
              </a:rPr>
              <a:t>   </a:t>
            </a: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2800" b="1" i="1" dirty="0" smtClean="0"/>
              <a:t>An evaluator’s dozen of interactive strategies for . . .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534400" cy="4114800"/>
          </a:xfrm>
        </p:spPr>
        <p:txBody>
          <a:bodyPr rtlCol="0">
            <a:normAutofit/>
          </a:bodyPr>
          <a:lstStyle/>
          <a:p>
            <a:pPr marL="8572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 smtClean="0"/>
              <a:t>Promoting </a:t>
            </a:r>
            <a:r>
              <a:rPr lang="en-US" sz="2800" u="sng" dirty="0" smtClean="0"/>
              <a:t>positive interpersonal                            relations </a:t>
            </a:r>
            <a:r>
              <a:rPr lang="en-US" sz="2800" dirty="0" smtClean="0"/>
              <a:t>for evaluation practice (#1-4)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dirty="0" smtClean="0"/>
              <a:t>Developing </a:t>
            </a:r>
            <a:r>
              <a:rPr lang="en-US" sz="2800" u="sng" dirty="0" smtClean="0"/>
              <a:t>shared understandings</a:t>
            </a:r>
            <a:r>
              <a:rPr lang="en-US" sz="2800" dirty="0" smtClean="0"/>
              <a:t> of        evaluation assumptions, tasks, procedures, information, or results (#2-10)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u="sng" dirty="0" smtClean="0"/>
              <a:t>Prioritizing</a:t>
            </a:r>
            <a:r>
              <a:rPr lang="en-US" sz="2800" dirty="0" smtClean="0"/>
              <a:t> and finalizing                                   evaluation decisions (#11-13)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u="sng" dirty="0" smtClean="0"/>
              <a:t>Assessing</a:t>
            </a:r>
            <a:r>
              <a:rPr lang="en-US" sz="2800" dirty="0" smtClean="0"/>
              <a:t> evaluation progress (#1-13)</a:t>
            </a:r>
          </a:p>
        </p:txBody>
      </p:sp>
      <p:pic>
        <p:nvPicPr>
          <p:cNvPr id="82946" name="Picture 2" descr="http://eslibertad.org/files/2015/09/Perd%C3%B3n-justicia-reconciliaci%C3%B3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09800"/>
            <a:ext cx="1600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948" name="Picture 4" descr="http://cdn.business2community.com/wp-content/uploads/2012/11/CrowdColorWordBubb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581400"/>
            <a:ext cx="914400" cy="762000"/>
          </a:xfrm>
          <a:prstGeom prst="rect">
            <a:avLst/>
          </a:prstGeom>
          <a:noFill/>
        </p:spPr>
      </p:pic>
      <p:pic>
        <p:nvPicPr>
          <p:cNvPr id="82950" name="Picture 6" descr="http://changescapeweb.com/wp-content/uploads/2015/08/Small-Business-Marketing-Budget-priorities-300x20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343400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954" name="Picture 10" descr="http://thumbs.dreamstime.com/z/coloured-vector-speech-bubbles-cloud-stock-image-328024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3276600"/>
            <a:ext cx="1524000" cy="1828800"/>
          </a:xfrm>
          <a:prstGeom prst="rect">
            <a:avLst/>
          </a:prstGeom>
          <a:noFill/>
        </p:spPr>
      </p:pic>
      <p:pic>
        <p:nvPicPr>
          <p:cNvPr id="9" name="Picture 8" descr="http://cdn.grid.fotosearch.com/CSP/CSP992/k12628895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4876800"/>
            <a:ext cx="1524000" cy="1524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782762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Chapter 5, Exhibit 5.3 </a:t>
            </a: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(p. 104)</a:t>
            </a: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 – BIT</a:t>
            </a: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800" b="1" i="1" dirty="0" smtClean="0">
                <a:solidFill>
                  <a:schemeClr val="tx1"/>
                </a:solidFill>
              </a:rPr>
              <a:t>   </a:t>
            </a: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2800" b="1" i="1" dirty="0" smtClean="0"/>
              <a:t>An evaluator’s dozen of interactive strategies for . . .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305800" cy="4114800"/>
          </a:xfrm>
        </p:spPr>
        <p:txBody>
          <a:bodyPr rtlCol="0">
            <a:normAutofit/>
          </a:bodyPr>
          <a:lstStyle/>
          <a:p>
            <a:pPr marL="8572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Questions 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Design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Sample/Sources 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Data Collection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Data Analysis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Interpretation</a:t>
            </a:r>
          </a:p>
          <a:p>
            <a:pPr marL="8572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Report </a:t>
            </a:r>
          </a:p>
        </p:txBody>
      </p:sp>
      <p:pic>
        <p:nvPicPr>
          <p:cNvPr id="120834" name="Picture 2" descr="https://cdn1.iconfinder.com/data/icons/education-set-02/512/todolist-5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3743325" cy="37433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7827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Chapter 5, Exhibit 5.4 </a:t>
            </a:r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(p. 105)</a:t>
            </a: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 – Involvement </a:t>
            </a:r>
            <a:b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800" b="1" i="1" dirty="0" smtClean="0">
                <a:solidFill>
                  <a:schemeClr val="tx1"/>
                </a:solidFill>
              </a:rPr>
              <a:t>      </a:t>
            </a:r>
            <a:r>
              <a:rPr lang="en-US" sz="3600" b="1" i="1" dirty="0" smtClean="0">
                <a:solidFill>
                  <a:schemeClr val="tx1"/>
                </a:solidFill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2800" b="1" i="1" dirty="0" smtClean="0"/>
              <a:t>An evaluator’s dozen of interactive strategies for . . .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458200" cy="4419600"/>
          </a:xfrm>
        </p:spPr>
        <p:txBody>
          <a:bodyPr rtlCol="0">
            <a:normAutofit fontScale="92500" lnSpcReduction="20000"/>
          </a:bodyPr>
          <a:lstStyle/>
          <a:p>
            <a:pPr marL="857250" indent="-742950" eaLnBrk="1" fontAlgn="auto" hangingPunct="1">
              <a:spcAft>
                <a:spcPts val="0"/>
              </a:spcAft>
              <a:buNone/>
              <a:defRPr/>
            </a:pPr>
            <a:r>
              <a:rPr lang="en-US" sz="3900" b="1" dirty="0" smtClean="0">
                <a:latin typeface="Arial Black" pitchFamily="34" charset="0"/>
                <a:cs typeface="Times New Roman" pitchFamily="18" charset="0"/>
              </a:rPr>
              <a:t>Levels of Involvement </a:t>
            </a:r>
          </a:p>
          <a:p>
            <a:pPr marL="857250" indent="-7429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9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900" b="1" i="1" u="sng" dirty="0" smtClean="0">
                <a:latin typeface="Times New Roman" pitchFamily="18" charset="0"/>
                <a:cs typeface="Times New Roman" pitchFamily="18" charset="0"/>
              </a:rPr>
              <a:t>Level I</a:t>
            </a:r>
          </a:p>
          <a:p>
            <a:pPr marL="857250" indent="-74295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/>
              <a:t>	Responding to set content                                        (#1-3, #8, #10-13)</a:t>
            </a:r>
          </a:p>
          <a:p>
            <a:pPr marL="857250" indent="-7429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9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900" b="1" i="1" u="sng" dirty="0" smtClean="0">
                <a:latin typeface="Times New Roman" pitchFamily="18" charset="0"/>
                <a:cs typeface="Times New Roman" pitchFamily="18" charset="0"/>
              </a:rPr>
              <a:t>Level II</a:t>
            </a:r>
          </a:p>
          <a:p>
            <a:pPr marL="857250" indent="-74295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/>
              <a:t>	Generating information (#4-9)</a:t>
            </a:r>
          </a:p>
          <a:p>
            <a:pPr marL="857250" indent="-7429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9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900" b="1" i="1" u="sng" dirty="0" smtClean="0">
                <a:latin typeface="Times New Roman" pitchFamily="18" charset="0"/>
                <a:cs typeface="Times New Roman" pitchFamily="18" charset="0"/>
              </a:rPr>
              <a:t>Level III</a:t>
            </a:r>
          </a:p>
          <a:p>
            <a:pPr marL="857250" indent="-74295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/>
              <a:t>	Organizing or sharing                                    information (#8, #10-13)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3622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334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Aharoni" pitchFamily="2" charset="-79"/>
              </a:rPr>
              <a:t>Strategy #1:Voicing Variables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en-US" sz="3200" b="1" dirty="0" smtClean="0">
                <a:ea typeface="Calibri" pitchFamily="34" charset="0"/>
                <a:cs typeface="Times New Roman" pitchFamily="18" charset="0"/>
              </a:rPr>
            </a:b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Stand up 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if 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you . . . </a:t>
            </a:r>
            <a:endParaRPr 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200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__________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__________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__________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__________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__________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 typeface="Symbol" pitchFamily="18" charset="2"/>
              <a:buChar char=""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__________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"/>
              <a:defRPr/>
            </a:pP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Other . . . </a:t>
            </a:r>
          </a:p>
        </p:txBody>
      </p:sp>
      <p:pic>
        <p:nvPicPr>
          <p:cNvPr id="71682" name="Picture 2" descr="https://encrypted-tbn0.gstatic.com/images?q=tbn:ANd9GcRgScGpnLKwL7LPdbz82sutPGULbb324INeLC7NrSwlnuJnDiNs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3810000" cy="3505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Strategy #2: Voicing Viewpoints/Beliefs </a:t>
            </a:r>
            <a:b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                      </a:t>
            </a:r>
            <a:b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n-US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A.</a:t>
            </a:r>
            <a:r>
              <a:rPr lang="en-US" sz="2400" b="1" i="1" dirty="0" smtClean="0"/>
              <a:t> Statement: ____________________________________________.     </a:t>
            </a:r>
          </a:p>
          <a:p>
            <a:pPr>
              <a:buNone/>
            </a:pPr>
            <a:r>
              <a:rPr lang="en-US" sz="2400" dirty="0" smtClean="0">
                <a:latin typeface="Wingdings" pitchFamily="2" charset="2"/>
              </a:rPr>
              <a:t>  </a:t>
            </a:r>
            <a:r>
              <a:rPr lang="en-US" sz="2400" dirty="0" smtClean="0">
                <a:latin typeface="Arial Black" pitchFamily="34" charset="0"/>
              </a:rPr>
              <a:t>1 </a:t>
            </a:r>
            <a:r>
              <a:rPr lang="en-US" sz="2400" dirty="0" smtClean="0"/>
              <a:t>Strongly      </a:t>
            </a:r>
            <a:r>
              <a:rPr lang="en-US" sz="2400" b="1" dirty="0" smtClean="0">
                <a:latin typeface="Arial Black" pitchFamily="34" charset="0"/>
              </a:rPr>
              <a:t>2 </a:t>
            </a:r>
            <a:r>
              <a:rPr lang="en-US" sz="2400" dirty="0" smtClean="0"/>
              <a:t>Agree      </a:t>
            </a:r>
            <a:r>
              <a:rPr lang="en-US" sz="2400" dirty="0" smtClean="0">
                <a:latin typeface="Arial Black" pitchFamily="34" charset="0"/>
              </a:rPr>
              <a:t>3 </a:t>
            </a:r>
            <a:r>
              <a:rPr lang="en-US" sz="2400" dirty="0" smtClean="0"/>
              <a:t>Disagree      </a:t>
            </a:r>
            <a:r>
              <a:rPr lang="en-US" sz="2400" dirty="0" smtClean="0">
                <a:latin typeface="Arial Black" pitchFamily="34" charset="0"/>
              </a:rPr>
              <a:t>4 </a:t>
            </a:r>
            <a:r>
              <a:rPr lang="en-US" sz="2400" dirty="0" smtClean="0"/>
              <a:t>Strongly  </a:t>
            </a:r>
            <a:r>
              <a:rPr lang="en-US" sz="2400" u="sng" dirty="0" smtClean="0"/>
              <a:t>                                  </a:t>
            </a:r>
            <a:r>
              <a:rPr lang="en-US" sz="2400" dirty="0" smtClean="0"/>
              <a:t>	  Agree                                                              Disagree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000" dirty="0" smtClean="0"/>
              <a:t>____________________________________________________________________________________________________________________________</a:t>
            </a:r>
          </a:p>
          <a:p>
            <a:pPr marL="11430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B.</a:t>
            </a:r>
            <a:r>
              <a:rPr lang="en-US" sz="2400" b="1" i="1" dirty="0" smtClean="0"/>
              <a:t> Statement: ____________________________________________.   </a:t>
            </a:r>
          </a:p>
          <a:p>
            <a:pPr>
              <a:buFont typeface="Wingdings"/>
              <a:buChar char=" "/>
            </a:pPr>
            <a:r>
              <a:rPr lang="en-US" sz="2400" dirty="0" smtClean="0">
                <a:latin typeface="Arial Black" pitchFamily="34" charset="0"/>
              </a:rPr>
              <a:t>    1 </a:t>
            </a:r>
            <a:r>
              <a:rPr lang="en-US" sz="2400" dirty="0" smtClean="0"/>
              <a:t>Strongly      </a:t>
            </a:r>
            <a:r>
              <a:rPr lang="en-US" sz="2400" b="1" dirty="0" smtClean="0">
                <a:latin typeface="Arial Black" pitchFamily="34" charset="0"/>
              </a:rPr>
              <a:t>2 </a:t>
            </a:r>
            <a:r>
              <a:rPr lang="en-US" sz="2400" dirty="0" smtClean="0"/>
              <a:t>Agree      </a:t>
            </a:r>
            <a:r>
              <a:rPr lang="en-US" sz="2400" dirty="0" smtClean="0">
                <a:latin typeface="Arial Black" pitchFamily="34" charset="0"/>
              </a:rPr>
              <a:t>3 </a:t>
            </a:r>
            <a:r>
              <a:rPr lang="en-US" sz="2400" dirty="0" smtClean="0"/>
              <a:t>Disagree      </a:t>
            </a:r>
            <a:r>
              <a:rPr lang="en-US" sz="2400" dirty="0" smtClean="0">
                <a:latin typeface="Arial Black" pitchFamily="34" charset="0"/>
              </a:rPr>
              <a:t>4 </a:t>
            </a:r>
            <a:r>
              <a:rPr lang="en-US" sz="2400" dirty="0" smtClean="0"/>
              <a:t>Strongly  </a:t>
            </a:r>
            <a:r>
              <a:rPr lang="en-US" sz="2400" u="sng" dirty="0" smtClean="0"/>
              <a:t>                                  </a:t>
            </a:r>
            <a:r>
              <a:rPr lang="en-US" sz="2400" dirty="0" smtClean="0"/>
              <a:t>	  Agree                                                              Disagree</a:t>
            </a:r>
          </a:p>
          <a:p>
            <a:pPr>
              <a:buFont typeface="Wingdings"/>
              <a:buChar char=" "/>
            </a:pPr>
            <a:endParaRPr lang="en-US" sz="2400" dirty="0" smtClean="0"/>
          </a:p>
          <a:p>
            <a:pPr>
              <a:buNone/>
            </a:pPr>
            <a:r>
              <a:rPr lang="en-US" sz="800" dirty="0" smtClean="0"/>
              <a:t>____________________________________________________________________________________________________________________________________________________________</a:t>
            </a:r>
          </a:p>
          <a:p>
            <a:pPr marL="11430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C.</a:t>
            </a:r>
            <a:r>
              <a:rPr lang="en-US" sz="2400" b="1" i="1" dirty="0" smtClean="0"/>
              <a:t> Statement: ____________________________________________.  </a:t>
            </a:r>
            <a:endParaRPr lang="en-US" sz="2400" b="1" i="1" dirty="0"/>
          </a:p>
          <a:p>
            <a:pPr>
              <a:buFont typeface="Wingdings"/>
              <a:buChar char=" "/>
            </a:pPr>
            <a:r>
              <a:rPr lang="en-US" sz="2400" dirty="0" smtClean="0">
                <a:latin typeface="Arial Black" pitchFamily="34" charset="0"/>
              </a:rPr>
              <a:t>    1 </a:t>
            </a:r>
            <a:r>
              <a:rPr lang="en-US" sz="2400" dirty="0"/>
              <a:t>Strongly      </a:t>
            </a:r>
            <a:r>
              <a:rPr lang="en-US" sz="2400" b="1" dirty="0">
                <a:latin typeface="Arial Black" pitchFamily="34" charset="0"/>
              </a:rPr>
              <a:t>2 </a:t>
            </a:r>
            <a:r>
              <a:rPr lang="en-US" sz="2400" dirty="0"/>
              <a:t>Agree      </a:t>
            </a:r>
            <a:r>
              <a:rPr lang="en-US" sz="2400" dirty="0">
                <a:latin typeface="Arial Black" pitchFamily="34" charset="0"/>
              </a:rPr>
              <a:t>3 </a:t>
            </a:r>
            <a:r>
              <a:rPr lang="en-US" sz="2400" dirty="0" smtClean="0"/>
              <a:t>Disagree      </a:t>
            </a:r>
            <a:r>
              <a:rPr lang="en-US" sz="2400" dirty="0">
                <a:latin typeface="Arial Black" pitchFamily="34" charset="0"/>
              </a:rPr>
              <a:t>4 </a:t>
            </a:r>
            <a:r>
              <a:rPr lang="en-US" sz="2400" dirty="0"/>
              <a:t>Strongly  </a:t>
            </a:r>
            <a:r>
              <a:rPr lang="en-US" sz="2400" u="sng" dirty="0"/>
              <a:t>    </a:t>
            </a:r>
            <a:endParaRPr lang="en-US" sz="2400" u="sng" dirty="0" smtClean="0"/>
          </a:p>
          <a:p>
            <a:pPr>
              <a:buFont typeface="Wingdings"/>
              <a:buChar char=" "/>
            </a:pPr>
            <a:r>
              <a:rPr lang="en-US" sz="2400" dirty="0" smtClean="0"/>
              <a:t>          Agree                                                              Disagree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rgbClr val="C0C0C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Strategy #3: Choosing Corners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i="1" dirty="0" smtClean="0"/>
              <a:t>Statement/Question/Topic</a:t>
            </a:r>
            <a:r>
              <a:rPr lang="en-US" sz="2400" b="1" i="1" dirty="0" smtClean="0"/>
              <a:t>: _____________________________. </a:t>
            </a:r>
            <a:r>
              <a:rPr lang="en-US" sz="2400" i="1" dirty="0" smtClean="0">
                <a:cs typeface="Narkisim" pitchFamily="34" charset="-79"/>
              </a:rPr>
              <a:t>   </a:t>
            </a:r>
          </a:p>
          <a:p>
            <a:pPr>
              <a:buNone/>
            </a:pPr>
            <a:endParaRPr lang="en-US" sz="2400" i="1" dirty="0" smtClean="0">
              <a:cs typeface="Narkisim" pitchFamily="34" charset="-79"/>
            </a:endParaRPr>
          </a:p>
          <a:p>
            <a:pPr>
              <a:buNone/>
            </a:pPr>
            <a:r>
              <a:rPr lang="en-US" sz="2400" b="1" dirty="0" smtClean="0">
                <a:cs typeface="Narkisim" pitchFamily="34" charset="-79"/>
              </a:rPr>
              <a:t>Option 1</a:t>
            </a:r>
            <a:r>
              <a:rPr lang="en-US" sz="2400" i="1" dirty="0" smtClean="0">
                <a:cs typeface="Narkisim" pitchFamily="34" charset="-79"/>
              </a:rPr>
              <a:t>                                                                                     </a:t>
            </a:r>
            <a:r>
              <a:rPr lang="en-US" sz="2400" b="1" dirty="0" smtClean="0">
                <a:cs typeface="Narkisim" pitchFamily="34" charset="-79"/>
              </a:rPr>
              <a:t>Option 4</a:t>
            </a:r>
          </a:p>
          <a:p>
            <a:pPr>
              <a:buNone/>
            </a:pPr>
            <a:endParaRPr lang="en-US" sz="2400" i="1" dirty="0">
              <a:cs typeface="Narkisim" pitchFamily="34" charset="-79"/>
            </a:endParaRPr>
          </a:p>
          <a:p>
            <a:pPr>
              <a:buNone/>
            </a:pPr>
            <a:endParaRPr lang="en-US" sz="2400" i="1" dirty="0" smtClean="0">
              <a:cs typeface="Narkisim" pitchFamily="34" charset="-79"/>
            </a:endParaRPr>
          </a:p>
          <a:p>
            <a:pPr>
              <a:buNone/>
            </a:pPr>
            <a:endParaRPr lang="en-US" sz="2400" i="1" dirty="0">
              <a:cs typeface="Narkisim" pitchFamily="34" charset="-79"/>
            </a:endParaRPr>
          </a:p>
          <a:p>
            <a:pPr>
              <a:buNone/>
            </a:pPr>
            <a:endParaRPr lang="en-US" sz="2400" i="1" dirty="0" smtClean="0">
              <a:cs typeface="Narkisim" pitchFamily="34" charset="-79"/>
            </a:endParaRPr>
          </a:p>
          <a:p>
            <a:pPr>
              <a:buNone/>
            </a:pPr>
            <a:endParaRPr lang="en-US" sz="2400" i="1" dirty="0">
              <a:cs typeface="Narkisim" pitchFamily="34" charset="-79"/>
            </a:endParaRPr>
          </a:p>
          <a:p>
            <a:pPr>
              <a:buNone/>
            </a:pPr>
            <a:endParaRPr lang="en-US" sz="2400" i="1" dirty="0" smtClean="0">
              <a:cs typeface="Narkisim" pitchFamily="34" charset="-79"/>
            </a:endParaRPr>
          </a:p>
          <a:p>
            <a:pPr>
              <a:buNone/>
            </a:pPr>
            <a:endParaRPr lang="en-US" sz="2400" i="1" dirty="0">
              <a:cs typeface="Narkisim" pitchFamily="34" charset="-79"/>
            </a:endParaRPr>
          </a:p>
          <a:p>
            <a:pPr>
              <a:buNone/>
            </a:pPr>
            <a:r>
              <a:rPr lang="en-US" sz="2400" i="1" dirty="0" smtClean="0">
                <a:cs typeface="Narkisim" pitchFamily="34" charset="-79"/>
              </a:rPr>
              <a:t>      </a:t>
            </a:r>
          </a:p>
          <a:p>
            <a:pPr>
              <a:buNone/>
            </a:pPr>
            <a:r>
              <a:rPr lang="en-US" sz="2400" b="1" dirty="0" smtClean="0">
                <a:cs typeface="Narkisim" pitchFamily="34" charset="-79"/>
              </a:rPr>
              <a:t>Option 2</a:t>
            </a:r>
            <a:r>
              <a:rPr lang="en-US" sz="2400" dirty="0" smtClean="0">
                <a:cs typeface="Narkisim" pitchFamily="34" charset="-79"/>
              </a:rPr>
              <a:t>                                                                                     </a:t>
            </a:r>
            <a:r>
              <a:rPr lang="en-US" sz="2400" b="1" dirty="0" smtClean="0">
                <a:cs typeface="Narkisim" pitchFamily="34" charset="-79"/>
              </a:rPr>
              <a:t>Option 3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581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86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Strategy #4: Cooperative Interviews</a:t>
            </a:r>
            <a:b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(Three-step </a:t>
            </a:r>
            <a:r>
              <a:rPr lang="en-US" sz="2800" dirty="0" smtClean="0">
                <a:latin typeface="Arial Black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nterview)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Wingdings" pitchFamily="2" charset="2"/>
              </a:rPr>
              <a:t>n</a:t>
            </a:r>
            <a:r>
              <a:rPr lang="en-US" sz="3200" b="1" dirty="0" smtClean="0"/>
              <a:t>Interviewer </a:t>
            </a:r>
            <a:r>
              <a:rPr lang="en-US" sz="3200" b="1" dirty="0" smtClean="0">
                <a:latin typeface="Arial Narrow"/>
              </a:rPr>
              <a:t>→</a:t>
            </a:r>
            <a:r>
              <a:rPr lang="en-US" sz="3200" dirty="0" smtClean="0"/>
              <a:t> seek input (respectfully)</a:t>
            </a:r>
          </a:p>
          <a:p>
            <a:pPr lvl="1"/>
            <a:r>
              <a:rPr lang="en-US" sz="2400" i="1" dirty="0" smtClean="0"/>
              <a:t>What, When, Where, Who, Why, How?     </a:t>
            </a:r>
          </a:p>
          <a:p>
            <a:pPr>
              <a:buNone/>
            </a:pPr>
            <a:r>
              <a:rPr lang="en-US" sz="3200" b="1" dirty="0" smtClean="0">
                <a:latin typeface="Wingdings" pitchFamily="2" charset="2"/>
              </a:rPr>
              <a:t>n</a:t>
            </a:r>
            <a:r>
              <a:rPr lang="en-US" sz="3200" b="1" dirty="0" smtClean="0"/>
              <a:t>Responder </a:t>
            </a:r>
            <a:r>
              <a:rPr lang="en-US" sz="3200" b="1" dirty="0" smtClean="0">
                <a:latin typeface="Arial Narrow"/>
              </a:rPr>
              <a:t>→</a:t>
            </a:r>
            <a:r>
              <a:rPr lang="en-US" sz="3200" dirty="0" smtClean="0"/>
              <a:t> tell your story </a:t>
            </a:r>
          </a:p>
          <a:p>
            <a:pPr>
              <a:buNone/>
            </a:pPr>
            <a:r>
              <a:rPr lang="en-US" sz="3200" b="1" dirty="0" smtClean="0">
                <a:latin typeface="Wingdings" pitchFamily="2" charset="2"/>
              </a:rPr>
              <a:t>n</a:t>
            </a:r>
            <a:r>
              <a:rPr lang="en-US" sz="3200" b="1" dirty="0" smtClean="0"/>
              <a:t>Recorder </a:t>
            </a:r>
            <a:r>
              <a:rPr lang="en-US" sz="3200" b="1" dirty="0" smtClean="0">
                <a:latin typeface="Arial Narrow"/>
              </a:rPr>
              <a:t>→</a:t>
            </a:r>
            <a:r>
              <a:rPr lang="en-US" sz="3200" dirty="0" smtClean="0"/>
              <a:t> document (key words)</a:t>
            </a:r>
          </a:p>
          <a:p>
            <a:pPr>
              <a:buNone/>
            </a:pPr>
            <a:r>
              <a:rPr lang="en-US" sz="3200" dirty="0" smtClean="0"/>
              <a:t>          _________________</a:t>
            </a:r>
          </a:p>
          <a:p>
            <a:pPr>
              <a:buNone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      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ROTATE ROLES</a:t>
            </a:r>
          </a:p>
        </p:txBody>
      </p:sp>
      <p:pic>
        <p:nvPicPr>
          <p:cNvPr id="110598" name="Picture 6" descr="https://encrypted-tbn0.gstatic.com/images?q=tbn:ANd9GcS7pgmhSTzvW10q0hBfaZyDAYWVHiV_JCwFVRJftojXi6Nvf7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2143125" cy="21431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u="sng" dirty="0" smtClean="0"/>
              <a:t>Interview Response Sheet</a:t>
            </a:r>
            <a:br>
              <a:rPr lang="en-US" b="1" u="sng" dirty="0" smtClean="0"/>
            </a:br>
            <a:r>
              <a:rPr lang="en-US" sz="1100" b="1" u="sng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dirty="0" smtClean="0"/>
              <a:t>Interview Question: ____________________________________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87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655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Response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Key Group</a:t>
                      </a:r>
                      <a:r>
                        <a:rPr lang="en-US" sz="2800" u="sng" baseline="0" dirty="0" smtClean="0"/>
                        <a:t> Ideas</a:t>
                      </a:r>
                      <a:r>
                        <a:rPr lang="en-US" sz="2800" baseline="0" dirty="0" smtClean="0"/>
                        <a:t>:</a:t>
                      </a:r>
                    </a:p>
                    <a:p>
                      <a:pPr algn="ctr"/>
                      <a:r>
                        <a:rPr lang="en-US" baseline="0" dirty="0" smtClean="0"/>
                        <a:t>Similarities?! Common Themes?! Conclusions?!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solidFill>
            <a:srgbClr val="CCFF3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Strategy #5: Round-Robin </a:t>
            </a:r>
            <a:r>
              <a:rPr lang="en-US" sz="2800" b="1" dirty="0">
                <a:solidFill>
                  <a:schemeClr val="tx1"/>
                </a:solidFill>
                <a:latin typeface="Arial Black" pitchFamily="34" charset="0"/>
              </a:rPr>
              <a:t>Check-In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pPr>
              <a:buNone/>
            </a:pPr>
            <a:r>
              <a:rPr lang="en-US" sz="3600" i="1" dirty="0" smtClean="0"/>
              <a:t>  Something that expanded or refined your thinking about _________________?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429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5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143000"/>
          </a:xfrm>
          <a:solidFill>
            <a:srgbClr val="FF99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Strategy #6: Making Metaphors</a:t>
            </a:r>
            <a:b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200" i="1" dirty="0" smtClean="0">
                <a:latin typeface="Cambria" pitchFamily="18" charset="0"/>
              </a:rPr>
              <a:t>Find a picture to finish the phrase.</a:t>
            </a:r>
            <a:endParaRPr lang="en-US" sz="3200" i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839200" cy="4648200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endParaRPr lang="en-US" sz="12800" dirty="0" smtClean="0">
              <a:latin typeface="Arial Black" pitchFamily="34" charset="0"/>
            </a:endParaRPr>
          </a:p>
          <a:p>
            <a:pPr>
              <a:buNone/>
              <a:defRPr/>
            </a:pPr>
            <a:r>
              <a:rPr lang="en-US" sz="12800" dirty="0" smtClean="0">
                <a:latin typeface="Arial Black" pitchFamily="34" charset="0"/>
              </a:rPr>
              <a:t>    “</a:t>
            </a:r>
            <a:r>
              <a:rPr lang="en-US" sz="12800" dirty="0">
                <a:latin typeface="Arial Black" pitchFamily="34" charset="0"/>
              </a:rPr>
              <a:t>Success means </a:t>
            </a:r>
            <a:r>
              <a:rPr lang="en-US" sz="12800" dirty="0" smtClean="0">
                <a:latin typeface="Arial Black" pitchFamily="34" charset="0"/>
              </a:rPr>
              <a:t>_______________.”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8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800" b="1" dirty="0" smtClean="0"/>
              <a:t>_______________________________________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800" b="1" i="1" dirty="0" smtClean="0"/>
              <a:t>“A picture is worth 1000 words.”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800" dirty="0" smtClean="0"/>
              <a:t>		</a:t>
            </a:r>
            <a:endParaRPr lang="en-US" sz="2400" dirty="0"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700" dirty="0" smtClean="0"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8400" dirty="0" smtClean="0">
                <a:latin typeface="Algerian" pitchFamily="82" charset="0"/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800" dirty="0">
                <a:latin typeface="Algerian" pitchFamily="82" charset="0"/>
              </a:rPr>
              <a:t> </a:t>
            </a:r>
            <a:r>
              <a:rPr lang="en-US" sz="9800" dirty="0" smtClean="0">
                <a:latin typeface="Algerian" pitchFamily="82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800" dirty="0" smtClean="0">
                <a:latin typeface="Algerian" pitchFamily="82" charset="0"/>
              </a:rPr>
              <a:t>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800" dirty="0" smtClean="0"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800" dirty="0" smtClean="0">
                <a:latin typeface="Algerian" pitchFamily="82" charset="0"/>
              </a:rPr>
              <a:t>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9800" dirty="0" smtClean="0">
              <a:latin typeface="Algerian" pitchFamily="82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>
                <a:latin typeface="Algerian" pitchFamily="82" charset="0"/>
              </a:rPr>
              <a:t>_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1905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 descr="http://freecrmstrategies.files.wordpress.com/2010/11/rowing_cre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343400"/>
            <a:ext cx="1905001" cy="1828800"/>
          </a:xfrm>
          <a:prstGeom prst="rect">
            <a:avLst/>
          </a:prstGeom>
          <a:noFill/>
        </p:spPr>
      </p:pic>
      <p:pic>
        <p:nvPicPr>
          <p:cNvPr id="41990" name="Picture 6" descr="http://challenge2050.ifas.ufl.edu/wp-content/uploads/2014/05/HandsGlo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343400"/>
            <a:ext cx="2057400" cy="17526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746125"/>
            <a:ext cx="6172200" cy="9144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/>
              <a:t>Program Evaluation </a:t>
            </a:r>
            <a:r>
              <a:rPr lang="en-US" sz="4000" dirty="0" smtClean="0"/>
              <a:t>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338" y="1600200"/>
            <a:ext cx="6672262" cy="48006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dirty="0" smtClean="0">
              <a:ea typeface="Times New Roman"/>
            </a:endParaRPr>
          </a:p>
          <a:p>
            <a:pPr marL="45720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Times New Roman"/>
              </a:rPr>
              <a:t>“A process of systematic inquiry to provide sound information about the characteristics, activities, or outcomes of a program or policy for a                         valued purpose”                                   </a:t>
            </a:r>
            <a:r>
              <a:rPr lang="en-US" sz="2800" dirty="0" smtClean="0">
                <a:ea typeface="Times New Roman"/>
              </a:rPr>
              <a:t>(King &amp; Stevahn, 2013, p. 13)</a:t>
            </a:r>
            <a:r>
              <a:rPr lang="en-US" sz="3600" dirty="0" smtClean="0">
                <a:ea typeface="Times New Roman"/>
              </a:rPr>
              <a:t>. </a:t>
            </a:r>
          </a:p>
          <a:p>
            <a:pPr marL="45720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Times New Roman"/>
              </a:rPr>
              <a:t> </a:t>
            </a:r>
            <a:endParaRPr lang="en-U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954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 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>
                <a:solidFill>
                  <a:schemeClr val="tx1"/>
                </a:solidFill>
                <a:latin typeface="Arial Black" pitchFamily="34" charset="0"/>
              </a:rPr>
              <a:t>Strategy #6: Making Metaphors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600" i="1" dirty="0" smtClean="0">
                <a:latin typeface="Cambria" pitchFamily="18" charset="0"/>
              </a:rPr>
              <a:t>Pick an object to create a visual metaphor.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700" dirty="0" smtClean="0"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981200"/>
            <a:ext cx="78486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   “Success means_______________.”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1000" dirty="0" smtClean="0"/>
          </a:p>
        </p:txBody>
      </p:sp>
      <p:pic>
        <p:nvPicPr>
          <p:cNvPr id="28676" name="Picture 4" descr="C:\Users\kingx004\AppData\Local\Microsoft\Windows\Temporary Internet Files\Content.IE5\ZNEA1QB6\MP900402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57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kingx004\AppData\Local\Microsoft\Windows\Temporary Internet Files\Content.IE5\IFG52860\MC90043485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203358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Users\kingx004\AppData\Local\Microsoft\Windows\Temporary Internet Files\Content.IE5\ORIUWR9D\MP9102210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C:\Users\kingx004\AppData\Local\Microsoft\Windows\Temporary Internet Files\Content.IE5\ZNEA1QB6\MC91021760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15192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Strategy #7: Data Dialogue</a:t>
            </a:r>
            <a:r>
              <a:rPr lang="en-US" sz="3600" b="1" i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sz="3200" b="1" i="1" u="sng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TOPIC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 ____________________________</a:t>
            </a:r>
            <a:r>
              <a:rPr lang="en-US" sz="3200" b="1" i="1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endParaRPr lang="en-US" sz="3200" b="1" i="1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676399"/>
          <a:ext cx="7772400" cy="454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/>
                <a:gridCol w="3886200"/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What’s working well</a:t>
                      </a:r>
                      <a:r>
                        <a:rPr lang="en-US" sz="2800" dirty="0" smtClean="0"/>
                        <a:t>?</a:t>
                      </a:r>
                    </a:p>
                    <a:p>
                      <a:pPr algn="ctr"/>
                      <a:r>
                        <a:rPr lang="en-US" sz="2400" i="1" dirty="0" smtClean="0"/>
                        <a:t>Wows!</a:t>
                      </a:r>
                      <a:r>
                        <a:rPr lang="en-US" sz="2400" i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What’s problematic</a:t>
                      </a:r>
                      <a:r>
                        <a:rPr lang="en-US" sz="2800" dirty="0" smtClean="0"/>
                        <a:t>?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400" i="1" dirty="0" smtClean="0"/>
                        <a:t>Woes!</a:t>
                      </a:r>
                    </a:p>
                  </a:txBody>
                  <a:tcPr/>
                </a:tc>
              </a:tr>
              <a:tr h="32965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Strategy #8: Jigsaw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39938"/>
            <a:ext cx="7848600" cy="48006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/>
              <a:t>Home groups divide information/readings                               </a:t>
            </a:r>
            <a:r>
              <a:rPr lang="en-US" sz="2800" dirty="0" smtClean="0"/>
              <a:t>(Persons A, B, C, D each get a different part)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Expert groups of two (all A’s, B’s, C’s, D’s)                    read and prepare to teach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/>
              <a:t>Back to home groups to present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Apply the entire body of information</a:t>
            </a:r>
            <a:r>
              <a:rPr lang="en-US" sz="3200" dirty="0" smtClean="0"/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3200" dirty="0" smtClean="0"/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Strategy #9: Graffiti/</a:t>
            </a:r>
            <a:r>
              <a:rPr lang="en-US" sz="2800" u="sng" dirty="0" smtClean="0">
                <a:latin typeface="Arial Black" pitchFamily="34" charset="0"/>
              </a:rPr>
              <a:t>Carousel</a:t>
            </a:r>
            <a:r>
              <a:rPr lang="en-US" sz="2800" dirty="0" smtClean="0">
                <a:latin typeface="Arial Black" pitchFamily="34" charset="0"/>
              </a:rPr>
              <a:t>                            </a:t>
            </a:r>
            <a:r>
              <a:rPr lang="en-US" sz="3600" i="1" dirty="0" smtClean="0">
                <a:latin typeface="Cambria" pitchFamily="18" charset="0"/>
              </a:rPr>
              <a:t>(one topic per sheet; rotate across teams;  sticky notes or felt markers)</a:t>
            </a:r>
            <a:br>
              <a:rPr lang="en-US" sz="3600" i="1" dirty="0" smtClean="0">
                <a:latin typeface="Cambria" pitchFamily="18" charset="0"/>
              </a:rPr>
            </a:br>
            <a:endParaRPr lang="en-US" sz="3600" i="1" dirty="0" smtClean="0">
              <a:latin typeface="Cambria" pitchFamily="18" charset="0"/>
            </a:endParaRPr>
          </a:p>
        </p:txBody>
      </p:sp>
      <p:pic>
        <p:nvPicPr>
          <p:cNvPr id="86020" name="Picture 4" descr="C:\Users\kingx004\AppData\Local\Microsoft\Windows\Temporary Internet Files\Content.IE5\IFF9FUO3\MP9004035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1336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152400" y="2209800"/>
          <a:ext cx="533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Strategy #10: Concept Formation / Cluster Maps </a:t>
            </a:r>
            <a:endParaRPr lang="en-U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>
                <a:latin typeface="Wingdings" pitchFamily="2" charset="2"/>
              </a:rPr>
              <a:t>n</a:t>
            </a:r>
            <a:r>
              <a:rPr lang="en-US" sz="2400" dirty="0" smtClean="0"/>
              <a:t> Organize “alike” items into clusters/groups/themes. </a:t>
            </a:r>
          </a:p>
          <a:p>
            <a:pPr marL="114300" indent="0">
              <a:buFont typeface="Wingdings" pitchFamily="2" charset="2"/>
              <a:buChar char="n"/>
            </a:pPr>
            <a:r>
              <a:rPr lang="en-US" sz="2400" dirty="0" smtClean="0"/>
              <a:t> Label each cluster/group/theme.</a:t>
            </a:r>
          </a:p>
          <a:p>
            <a:pPr marL="114300" indent="0">
              <a:buFont typeface="Wingdings" pitchFamily="2" charset="2"/>
              <a:buChar char="n"/>
            </a:pPr>
            <a:r>
              <a:rPr lang="en-US" sz="2400" dirty="0"/>
              <a:t> </a:t>
            </a:r>
            <a:r>
              <a:rPr lang="en-US" sz="2400" dirty="0" smtClean="0"/>
              <a:t>Create a map that visually shows relationships among 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clusters/groups/themes.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647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4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76400"/>
          <a:ext cx="6080760" cy="2567559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■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◊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╩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▼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║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♦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╣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□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╬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∆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╚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◙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►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▫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█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4495799"/>
          <a:ext cx="6324598" cy="1828800"/>
        </p:xfrm>
        <a:graphic>
          <a:graphicData uri="http://schemas.openxmlformats.org/drawingml/2006/table">
            <a:tbl>
              <a:tblPr/>
              <a:tblGrid>
                <a:gridCol w="2107980"/>
                <a:gridCol w="2107980"/>
                <a:gridCol w="2108638"/>
              </a:tblGrid>
              <a:tr h="182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▼◊♦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►∆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╣║╚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╬ ╩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█□■</a:t>
                      </a:r>
                    </a:p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◙▫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62000" y="220413"/>
            <a:ext cx="77724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Strategy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#10: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Concept Formation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Group alike items.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Look for critical attributes that distinguish alike items.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Strategy #11: Cooperative Rank Order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Team Task:</a:t>
            </a:r>
            <a:r>
              <a:rPr lang="en-US" sz="3600" dirty="0" smtClean="0"/>
              <a:t> Reach consensus on a rank order  </a:t>
            </a:r>
          </a:p>
          <a:p>
            <a:pPr>
              <a:buNone/>
              <a:defRPr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Sequence </a:t>
            </a:r>
            <a:r>
              <a:rPr lang="en-US" sz="3600" dirty="0">
                <a:solidFill>
                  <a:srgbClr val="FF0000"/>
                </a:solidFill>
              </a:rPr>
              <a:t>from </a:t>
            </a:r>
            <a:r>
              <a:rPr lang="en-US" sz="3600" dirty="0" smtClean="0">
                <a:solidFill>
                  <a:srgbClr val="FF0000"/>
                </a:solidFill>
              </a:rPr>
              <a:t>__________ to __________              </a:t>
            </a:r>
            <a:r>
              <a:rPr lang="en-US" sz="3600" i="1" dirty="0" smtClean="0"/>
              <a:t>(e.g., highest </a:t>
            </a:r>
            <a:r>
              <a:rPr lang="en-US" sz="3600" i="1" dirty="0"/>
              <a:t>to </a:t>
            </a:r>
            <a:r>
              <a:rPr lang="en-US" sz="3600" i="1" dirty="0" smtClean="0"/>
              <a:t>lowest, most </a:t>
            </a:r>
            <a:r>
              <a:rPr lang="en-US" sz="3600" i="1" dirty="0"/>
              <a:t>to </a:t>
            </a:r>
            <a:r>
              <a:rPr lang="en-US" sz="3600" i="1" dirty="0" smtClean="0"/>
              <a:t>least,                                  best to worst, first to last, start to finish)</a:t>
            </a:r>
            <a:r>
              <a:rPr lang="en-US" sz="3600" dirty="0" smtClean="0"/>
              <a:t> </a:t>
            </a:r>
          </a:p>
          <a:p>
            <a:pPr>
              <a:defRPr/>
            </a:pPr>
            <a:r>
              <a:rPr lang="en-US" sz="3600" b="1" dirty="0" smtClean="0"/>
              <a:t>Social Focus: </a:t>
            </a:r>
            <a:r>
              <a:rPr lang="en-US" sz="3600" dirty="0" smtClean="0"/>
              <a:t>Everyone contributes </a:t>
            </a:r>
          </a:p>
          <a:p>
            <a:pPr>
              <a:defRPr/>
            </a:pPr>
            <a:r>
              <a:rPr lang="en-US" sz="3600" b="1" dirty="0" smtClean="0"/>
              <a:t>Roles:</a:t>
            </a:r>
            <a:r>
              <a:rPr lang="en-US" sz="3600" dirty="0" smtClean="0"/>
              <a:t> (as needed)                                               Card Mover, Scribe, Prober, Pacer</a:t>
            </a:r>
          </a:p>
          <a:p>
            <a:pPr>
              <a:defRPr/>
            </a:pPr>
            <a:r>
              <a:rPr lang="en-US" sz="3600" b="1" dirty="0" smtClean="0"/>
              <a:t>Report:</a:t>
            </a:r>
            <a:r>
              <a:rPr lang="en-US" sz="3600" dirty="0" smtClean="0"/>
              <a:t> Be ready to share/explain/defend                                your team’s reasoning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3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600200"/>
          </a:xfrm>
          <a:solidFill>
            <a:srgbClr val="FF66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Strategy #12: Fist to Five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000" b="1" i="1" dirty="0" smtClean="0">
                <a:latin typeface="Cambria" pitchFamily="18" charset="0"/>
              </a:rPr>
              <a:t>What is your experience in . . .  </a:t>
            </a:r>
            <a:r>
              <a:rPr lang="en-US" sz="3200" b="1" dirty="0" smtClean="0"/>
              <a:t>                                    (</a:t>
            </a:r>
            <a:r>
              <a:rPr lang="en-US" sz="3200" b="1" u="sng" dirty="0" smtClean="0"/>
              <a:t>fist</a:t>
            </a:r>
            <a:r>
              <a:rPr lang="en-US" sz="3200" b="1" dirty="0" smtClean="0"/>
              <a:t> = </a:t>
            </a:r>
            <a:r>
              <a:rPr lang="en-US" sz="3200" b="1" i="1" dirty="0" smtClean="0">
                <a:latin typeface="Cambria" pitchFamily="18" charset="0"/>
              </a:rPr>
              <a:t>none</a:t>
            </a:r>
            <a:r>
              <a:rPr lang="en-US" sz="3200" b="1" dirty="0" smtClean="0"/>
              <a:t> through </a:t>
            </a:r>
            <a:r>
              <a:rPr lang="en-US" sz="3200" b="1" u="sng" dirty="0" smtClean="0"/>
              <a:t>five</a:t>
            </a:r>
            <a:r>
              <a:rPr lang="en-US" sz="3200" b="1" dirty="0" smtClean="0"/>
              <a:t> = </a:t>
            </a:r>
            <a:r>
              <a:rPr lang="en-US" sz="3200" b="1" i="1" dirty="0" smtClean="0">
                <a:latin typeface="Cambria" pitchFamily="18" charset="0"/>
              </a:rPr>
              <a:t>lots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513231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___________________________________  </a:t>
            </a:r>
          </a:p>
          <a:p>
            <a:r>
              <a:rPr lang="en-US" dirty="0" smtClean="0"/>
              <a:t>___________________________________</a:t>
            </a:r>
            <a:endParaRPr lang="en-US" sz="3200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___________________________________</a:t>
            </a:r>
            <a:endParaRPr lang="en-US" sz="3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4034" name="Picture 2" descr="http://www.derekhuether.com/wp-content/uploads/2012/06/firstoffiv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10000"/>
            <a:ext cx="5181600" cy="2590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Strategy #13: </a:t>
            </a:r>
            <a:r>
              <a:rPr lang="en-US" sz="2800" b="1" u="sng" dirty="0" smtClean="0">
                <a:solidFill>
                  <a:schemeClr val="tx1"/>
                </a:solidFill>
                <a:latin typeface="Arial Black" pitchFamily="34" charset="0"/>
              </a:rPr>
              <a:t>Dot Votes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 / Bar Graphs</a:t>
            </a:r>
            <a:endParaRPr lang="en-US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8" name="Picture 8" descr="https://encrypted-tbn2.gstatic.com/images?q=tbn:ANd9GcSIgcTdp-YUsJd3eB03n0qGsyQFLGhdPrIplr5nVwjr0SKGQ3g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6764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A.</a:t>
            </a:r>
            <a:r>
              <a:rPr lang="en-US" sz="2400" b="1" i="1" dirty="0" smtClean="0"/>
              <a:t> Statement/Topic/Item: _____________________________. </a:t>
            </a:r>
          </a:p>
          <a:p>
            <a:pPr marL="114300" indent="0">
              <a:buNone/>
            </a:pPr>
            <a:r>
              <a:rPr lang="en-US" sz="2400" b="1" i="1" dirty="0" smtClean="0"/>
              <a:t>       </a:t>
            </a:r>
            <a:r>
              <a:rPr lang="en-US" sz="2400" dirty="0" smtClean="0"/>
              <a:t>(place dot on the option that best represents your view)</a:t>
            </a:r>
            <a:endParaRPr lang="en-US" sz="2400" dirty="0" smtClean="0"/>
          </a:p>
          <a:p>
            <a:pPr marL="114300" indent="0">
              <a:buNone/>
            </a:pPr>
            <a:endParaRPr lang="en-US" sz="2400" b="1" i="1" dirty="0"/>
          </a:p>
          <a:p>
            <a:pPr marL="114300" indent="0">
              <a:buNone/>
            </a:pPr>
            <a:endParaRPr lang="en-US" sz="2400" b="1" i="1" dirty="0" smtClean="0"/>
          </a:p>
          <a:p>
            <a:pPr marL="114300" indent="0">
              <a:buNone/>
            </a:pPr>
            <a:endParaRPr lang="en-US" sz="2400" b="1" i="1" dirty="0"/>
          </a:p>
          <a:p>
            <a:pPr marL="114300" indent="0">
              <a:buNone/>
            </a:pPr>
            <a:endParaRPr lang="en-US" sz="2400" b="1" i="1" dirty="0" smtClean="0"/>
          </a:p>
          <a:p>
            <a:pPr marL="114300" indent="0">
              <a:buNone/>
            </a:pPr>
            <a:r>
              <a:rPr lang="en-US" sz="2400" b="1" i="1" dirty="0" smtClean="0"/>
              <a:t>  Option #1            Option #2           Option #3           Option #4</a:t>
            </a:r>
            <a:endParaRPr lang="en-US" sz="2400" b="1" i="1" dirty="0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43187"/>
            <a:ext cx="1700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87" y="2655887"/>
            <a:ext cx="1700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700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Strategy #13: Dot Votes / </a:t>
            </a:r>
            <a:r>
              <a:rPr lang="en-US" sz="2800" b="1" u="sng" dirty="0" smtClean="0">
                <a:solidFill>
                  <a:schemeClr val="tx1"/>
                </a:solidFill>
                <a:latin typeface="Arial Black" pitchFamily="34" charset="0"/>
              </a:rPr>
              <a:t>Bar Graphs</a:t>
            </a:r>
            <a:endParaRPr lang="en-US" sz="2800" b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B.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Statement/Topic/Item: _____________________________.</a:t>
            </a:r>
          </a:p>
          <a:p>
            <a:pPr marL="114300" indent="0">
              <a:buNone/>
            </a:pPr>
            <a:r>
              <a:rPr lang="en-US" sz="2400" dirty="0" smtClean="0"/>
              <a:t>             (indicate which option best </a:t>
            </a:r>
            <a:r>
              <a:rPr lang="en-US" sz="2400" dirty="0" smtClean="0"/>
              <a:t>represents your view)</a:t>
            </a:r>
            <a:r>
              <a:rPr lang="en-US" sz="2400" b="1" i="1" dirty="0" smtClean="0"/>
              <a:t>   </a:t>
            </a:r>
            <a:endParaRPr lang="en-US" sz="2400" b="1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029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4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46124"/>
            <a:ext cx="6324600" cy="108267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200" b="1" i="1" dirty="0" smtClean="0"/>
              <a:t>Interactive Evaluation Practice </a:t>
            </a:r>
            <a:r>
              <a:rPr lang="en-US" sz="3200" b="1" dirty="0" smtClean="0"/>
              <a:t>(IEP) 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338" y="1600200"/>
            <a:ext cx="6672262" cy="4800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dirty="0" smtClean="0">
              <a:ea typeface="Times New Roman"/>
            </a:endParaRPr>
          </a:p>
          <a:p>
            <a:pPr marL="45720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Times New Roman"/>
              </a:rPr>
              <a:t>“The intentional act of </a:t>
            </a:r>
          </a:p>
          <a:p>
            <a:pPr marL="457200" indent="0"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>
                <a:ea typeface="Times New Roman"/>
              </a:rPr>
              <a:t>engaging people in making decisions, taking action, and reflecting while conducting an evaluation study”                         </a:t>
            </a:r>
            <a:r>
              <a:rPr lang="en-US" sz="2800" dirty="0" smtClean="0">
                <a:ea typeface="Times New Roman"/>
              </a:rPr>
              <a:t>(King &amp; Stevahn, 2013, p. 14)</a:t>
            </a:r>
            <a:r>
              <a:rPr lang="en-US" sz="3600" dirty="0" smtClean="0">
                <a:ea typeface="Times New Roman"/>
              </a:rPr>
              <a:t>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u="sng" dirty="0" smtClean="0"/>
              <a:t>Exhibit 5.6</a:t>
            </a:r>
            <a:r>
              <a:rPr lang="en-US" sz="2800" b="1" dirty="0" smtClean="0"/>
              <a:t> </a:t>
            </a:r>
            <a:r>
              <a:rPr lang="en-US" sz="2400" b="1" dirty="0" smtClean="0"/>
              <a:t>(p. 155)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/>
              <a:t>Facilitation Materials for Interactive Evaluation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smtClean="0"/>
              <a:t>Laptop, projector, screen </a:t>
            </a:r>
          </a:p>
          <a:p>
            <a:r>
              <a:rPr lang="en-US" sz="3400" dirty="0" smtClean="0"/>
              <a:t>PPT (show slides and record participant input “on the spot”)</a:t>
            </a:r>
          </a:p>
          <a:p>
            <a:r>
              <a:rPr lang="en-US" sz="3400" dirty="0" smtClean="0"/>
              <a:t>File cards (3 x 5)</a:t>
            </a:r>
          </a:p>
          <a:p>
            <a:r>
              <a:rPr lang="en-US" sz="3400" dirty="0" smtClean="0"/>
              <a:t>Chart paper/newsprint </a:t>
            </a:r>
          </a:p>
          <a:p>
            <a:r>
              <a:rPr lang="en-US" sz="3400" dirty="0" smtClean="0"/>
              <a:t>Felt markers</a:t>
            </a:r>
          </a:p>
          <a:p>
            <a:r>
              <a:rPr lang="en-US" sz="3400" dirty="0" smtClean="0"/>
              <a:t>Whiteboard markers (if whiteboard is available)</a:t>
            </a:r>
          </a:p>
          <a:p>
            <a:r>
              <a:rPr lang="en-US" sz="3400" dirty="0" smtClean="0"/>
              <a:t>Sticky notes (various sizes and colors)</a:t>
            </a:r>
          </a:p>
          <a:p>
            <a:r>
              <a:rPr lang="en-US" sz="3400" dirty="0" smtClean="0"/>
              <a:t>Dots (or other stickers)</a:t>
            </a:r>
          </a:p>
          <a:p>
            <a:r>
              <a:rPr lang="en-US" sz="3400" dirty="0" smtClean="0"/>
              <a:t>Colored paper (8 ½ x 11)</a:t>
            </a:r>
          </a:p>
          <a:p>
            <a:r>
              <a:rPr lang="en-US" sz="3400" dirty="0" smtClean="0"/>
              <a:t>Glue sticks </a:t>
            </a:r>
          </a:p>
          <a:p>
            <a:r>
              <a:rPr lang="en-US" sz="3400" dirty="0" smtClean="0"/>
              <a:t>Transparent tape</a:t>
            </a:r>
          </a:p>
          <a:p>
            <a:r>
              <a:rPr lang="en-US" sz="3400" dirty="0" smtClean="0"/>
              <a:t>Masking tape</a:t>
            </a:r>
          </a:p>
          <a:p>
            <a:r>
              <a:rPr lang="en-US" sz="3400" dirty="0" smtClean="0"/>
              <a:t>Scissors</a:t>
            </a:r>
          </a:p>
          <a:p>
            <a:r>
              <a:rPr lang="en-US" sz="3400" dirty="0" smtClean="0"/>
              <a:t>Sets of visual images (art cards, magazine pictures, postcards, photos, clip art, etc.)</a:t>
            </a:r>
          </a:p>
          <a:p>
            <a:r>
              <a:rPr lang="en-US" sz="3400" dirty="0" err="1" smtClean="0"/>
              <a:t>Likert</a:t>
            </a:r>
            <a:r>
              <a:rPr lang="en-US" sz="3400" dirty="0" smtClean="0"/>
              <a:t>-scale options (post in corners </a:t>
            </a:r>
            <a:r>
              <a:rPr lang="en-US" sz="3400" dirty="0" smtClean="0">
                <a:sym typeface="Wingdings"/>
              </a:rPr>
              <a:t> </a:t>
            </a:r>
            <a:r>
              <a:rPr lang="en-US" sz="3400" i="1" dirty="0" smtClean="0"/>
              <a:t>SA, A, D, SD</a:t>
            </a:r>
            <a:r>
              <a:rPr lang="en-US" sz="3400" dirty="0" smtClean="0"/>
              <a:t>)</a:t>
            </a:r>
          </a:p>
          <a:p>
            <a:r>
              <a:rPr lang="en-US" sz="3400" dirty="0" smtClean="0"/>
              <a:t>Timer (visible to all, if possible)</a:t>
            </a:r>
          </a:p>
          <a:p>
            <a:r>
              <a:rPr lang="en-US" sz="3400" dirty="0" smtClean="0"/>
              <a:t> Cartoons or quotations </a:t>
            </a:r>
          </a:p>
          <a:p>
            <a:r>
              <a:rPr lang="en-US" sz="3400" dirty="0" smtClean="0"/>
              <a:t>Noisemaker to signal attention from participants (gong, whistle, flute, dinger, etc.)</a:t>
            </a:r>
          </a:p>
          <a:p>
            <a:r>
              <a:rPr lang="en-US" sz="3400" dirty="0" smtClean="0"/>
              <a:t>Working norms poster (“rules/agreements” for group participation)</a:t>
            </a:r>
          </a:p>
          <a:p>
            <a:r>
              <a:rPr lang="en-US" sz="3400" dirty="0" smtClean="0"/>
              <a:t>Sense of humor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5943600" cy="108267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 smtClean="0"/>
              <a:t>IEP is Informed by . </a:t>
            </a:r>
            <a:r>
              <a:rPr lang="en-US" sz="3200" b="1" i="1" dirty="0"/>
              <a:t>. . </a:t>
            </a:r>
            <a:endParaRPr lang="en-US" sz="3200" b="1" i="1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953000"/>
          </a:xfrm>
        </p:spPr>
        <p:txBody>
          <a:bodyPr>
            <a:normAutofit fontScale="55000" lnSpcReduction="20000"/>
          </a:bodyPr>
          <a:lstStyle/>
          <a:p>
            <a:pPr marL="457200" indent="0" algn="ctr">
              <a:spcBef>
                <a:spcPts val="0"/>
              </a:spcBef>
              <a:buNone/>
              <a:defRPr/>
            </a:pPr>
            <a:r>
              <a:rPr lang="en-US" sz="3600" b="1" i="1" dirty="0" smtClean="0"/>
              <a:t>_____________________________________________________________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4200" b="1" i="1" dirty="0"/>
              <a:t> </a:t>
            </a:r>
            <a:endParaRPr lang="en-US" sz="4200" b="1" i="1" dirty="0" smtClean="0"/>
          </a:p>
          <a:p>
            <a:pPr marL="457200" indent="0" algn="ctr">
              <a:spcBef>
                <a:spcPts val="0"/>
              </a:spcBef>
              <a:buNone/>
              <a:defRPr/>
            </a:pPr>
            <a:r>
              <a:rPr lang="en-US" sz="4200" dirty="0" smtClean="0"/>
              <a:t>Patton’s </a:t>
            </a:r>
            <a:r>
              <a:rPr lang="en-US" sz="3600" dirty="0" smtClean="0"/>
              <a:t>(2008) </a:t>
            </a:r>
            <a:r>
              <a:rPr lang="en-US" sz="5100" b="1" i="1" dirty="0" smtClean="0"/>
              <a:t>personal factor</a:t>
            </a:r>
            <a:r>
              <a:rPr lang="en-US" sz="4200" i="1" dirty="0" smtClean="0"/>
              <a:t>—</a:t>
            </a:r>
            <a:r>
              <a:rPr lang="en-US" sz="4200" b="1" i="1" dirty="0" smtClean="0"/>
              <a:t>  </a:t>
            </a:r>
            <a:r>
              <a:rPr lang="en-US" sz="4200" dirty="0" smtClean="0"/>
              <a:t>             </a:t>
            </a:r>
          </a:p>
          <a:p>
            <a:pPr marL="457200" indent="0" algn="ctr">
              <a:spcBef>
                <a:spcPts val="0"/>
              </a:spcBef>
              <a:buNone/>
              <a:defRPr/>
            </a:pPr>
            <a:endParaRPr lang="en-US" sz="4200" dirty="0" smtClean="0"/>
          </a:p>
          <a:p>
            <a:pPr marL="457200" indent="0" algn="ctr">
              <a:spcBef>
                <a:spcPts val="0"/>
              </a:spcBef>
              <a:buNone/>
              <a:defRPr/>
            </a:pPr>
            <a:r>
              <a:rPr lang="en-US" sz="4200" dirty="0" smtClean="0"/>
              <a:t>“An identifiable individual or group of people who personally care about the evaluation and the findings it generates” </a:t>
            </a:r>
            <a:r>
              <a:rPr lang="en-US" sz="3600" dirty="0" smtClean="0"/>
              <a:t>(p. 66). </a:t>
            </a:r>
            <a:endParaRPr lang="en-US" sz="4200" dirty="0" smtClean="0"/>
          </a:p>
          <a:p>
            <a:pPr marL="457200" indent="0" algn="ctr">
              <a:spcBef>
                <a:spcPts val="0"/>
              </a:spcBef>
              <a:buNone/>
              <a:defRPr/>
            </a:pPr>
            <a:r>
              <a:rPr lang="en-US" sz="4200" b="1" dirty="0" smtClean="0"/>
              <a:t>_____________________________________________________</a:t>
            </a:r>
          </a:p>
          <a:p>
            <a:pPr marL="457200" indent="0" algn="ctr">
              <a:spcBef>
                <a:spcPts val="0"/>
              </a:spcBef>
              <a:buNone/>
              <a:defRPr/>
            </a:pPr>
            <a:endParaRPr lang="en-US" sz="4200" dirty="0" smtClean="0"/>
          </a:p>
          <a:p>
            <a:pPr marL="457200" indent="0" algn="ctr">
              <a:spcBef>
                <a:spcPts val="0"/>
              </a:spcBef>
              <a:buNone/>
              <a:defRPr/>
            </a:pPr>
            <a:r>
              <a:rPr lang="en-US" sz="4200" dirty="0" smtClean="0"/>
              <a:t>King </a:t>
            </a:r>
            <a:r>
              <a:rPr lang="en-US" sz="4200" dirty="0"/>
              <a:t>and Stevahn’s </a:t>
            </a:r>
            <a:r>
              <a:rPr lang="en-US" sz="3600" dirty="0"/>
              <a:t>(</a:t>
            </a:r>
            <a:r>
              <a:rPr lang="en-US" sz="3600" dirty="0" smtClean="0"/>
              <a:t>2013) </a:t>
            </a:r>
            <a:r>
              <a:rPr lang="en-US" sz="5100" b="1" i="1" dirty="0"/>
              <a:t>interpersonal </a:t>
            </a:r>
            <a:r>
              <a:rPr lang="en-US" sz="5100" b="1" i="1" dirty="0" smtClean="0"/>
              <a:t>factor</a:t>
            </a:r>
            <a:r>
              <a:rPr lang="en-US" sz="4200" i="1" dirty="0" smtClean="0"/>
              <a:t>—                    </a:t>
            </a:r>
          </a:p>
          <a:p>
            <a:pPr marL="457200" indent="0" algn="ctr">
              <a:spcBef>
                <a:spcPts val="0"/>
              </a:spcBef>
              <a:buNone/>
              <a:defRPr/>
            </a:pPr>
            <a:endParaRPr lang="en-US" sz="4200" dirty="0"/>
          </a:p>
          <a:p>
            <a:pPr marL="457200" indent="0">
              <a:spcBef>
                <a:spcPts val="0"/>
              </a:spcBef>
              <a:buFont typeface="Wingdings"/>
              <a:buChar char="l"/>
              <a:defRPr/>
            </a:pPr>
            <a:r>
              <a:rPr lang="en-US" sz="4200" dirty="0" smtClean="0"/>
              <a:t> First, the ability of an evaluator to interact constructively with  a variety of players to further the success of an evaluation study. </a:t>
            </a:r>
          </a:p>
          <a:p>
            <a:pPr marL="457200" indent="0">
              <a:spcBef>
                <a:spcPts val="0"/>
              </a:spcBef>
              <a:buFont typeface="Wingdings"/>
              <a:buChar char="l"/>
              <a:defRPr/>
            </a:pPr>
            <a:r>
              <a:rPr lang="en-US" sz="4200" dirty="0" smtClean="0"/>
              <a:t> Second, the ability to structure activities conducive to promoting mutual success among people who participate in the evaluation </a:t>
            </a:r>
            <a:r>
              <a:rPr lang="en-US" sz="3600" dirty="0" smtClean="0"/>
              <a:t>(p. 15).</a:t>
            </a:r>
            <a:endParaRPr lang="en-US" sz="3600" dirty="0" smtClean="0">
              <a:ea typeface="Times New Roman"/>
            </a:endParaRPr>
          </a:p>
          <a:p>
            <a:pPr>
              <a:defRPr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IEP Principles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47500" lnSpcReduction="20000"/>
          </a:bodyPr>
          <a:lstStyle/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5100" b="1" u="sng" dirty="0" smtClean="0"/>
              <a:t>Get personal</a:t>
            </a:r>
            <a:r>
              <a:rPr lang="en-US" sz="5100" dirty="0" smtClean="0"/>
              <a:t>—</a:t>
            </a:r>
            <a:r>
              <a:rPr lang="en-US" sz="4400" dirty="0" smtClean="0"/>
              <a:t>the </a:t>
            </a:r>
            <a:r>
              <a:rPr lang="en-US" sz="4400" i="1" dirty="0" smtClean="0"/>
              <a:t>personal</a:t>
            </a:r>
            <a:r>
              <a:rPr lang="en-US" sz="4400" dirty="0" smtClean="0"/>
              <a:t> and </a:t>
            </a:r>
            <a:r>
              <a:rPr lang="en-US" sz="4400" i="1" dirty="0" smtClean="0"/>
              <a:t>interpersonal factors</a:t>
            </a:r>
            <a:r>
              <a:rPr lang="en-US" sz="4400" dirty="0" smtClean="0"/>
              <a:t> matter; find people/leaders/stakeholders who care; involve people meaningfully. 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5100" b="1" u="sng" dirty="0" smtClean="0"/>
              <a:t>Structure interaction</a:t>
            </a:r>
            <a:r>
              <a:rPr lang="en-US" sz="5100" dirty="0" smtClean="0"/>
              <a:t>—</a:t>
            </a:r>
            <a:r>
              <a:rPr lang="en-US" sz="4400" dirty="0" smtClean="0"/>
              <a:t>facilitate cooperative tasks that create positive interaction among participants.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5100" b="1" u="sng" dirty="0" smtClean="0"/>
              <a:t>Examine context</a:t>
            </a:r>
            <a:r>
              <a:rPr lang="en-US" sz="5100" dirty="0" smtClean="0"/>
              <a:t>—</a:t>
            </a:r>
            <a:r>
              <a:rPr lang="en-US" sz="4400" dirty="0" smtClean="0"/>
              <a:t>identify the situational/organizational/cultural  context—it will influence the evaluation.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5100" b="1" u="sng" dirty="0" smtClean="0"/>
              <a:t>Consider politics</a:t>
            </a:r>
            <a:r>
              <a:rPr lang="en-US" sz="5100" dirty="0" smtClean="0"/>
              <a:t>—</a:t>
            </a:r>
            <a:r>
              <a:rPr lang="en-US" sz="4400" dirty="0" smtClean="0"/>
              <a:t>political forces always are at play, for better or worse—pay attention.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5100" b="1" u="sng" dirty="0" smtClean="0"/>
              <a:t>Expect conflict</a:t>
            </a:r>
            <a:r>
              <a:rPr lang="en-US" sz="5100" dirty="0" smtClean="0"/>
              <a:t>—</a:t>
            </a:r>
            <a:r>
              <a:rPr lang="en-US" sz="4400" dirty="0" smtClean="0"/>
              <a:t>it will occur; recognize its virtue when managed constructively; take steps to make it positive.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5100" b="1" u="sng" dirty="0" smtClean="0"/>
              <a:t>Respect culture</a:t>
            </a:r>
            <a:r>
              <a:rPr lang="en-US" sz="5100" dirty="0" smtClean="0"/>
              <a:t>—</a:t>
            </a:r>
            <a:r>
              <a:rPr lang="en-US" sz="4400" dirty="0" smtClean="0"/>
              <a:t>know thyself and honor the diversity of others; clarify cultural assumptions, values, perspectives, expectations.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5100" b="1" u="sng" dirty="0" smtClean="0"/>
              <a:t>Take time</a:t>
            </a:r>
            <a:r>
              <a:rPr lang="en-US" sz="5100" dirty="0" smtClean="0"/>
              <a:t>—</a:t>
            </a:r>
            <a:r>
              <a:rPr lang="en-US" sz="4400" dirty="0" smtClean="0"/>
              <a:t>interpersonal processes take time; relationships develop through interaction over time; time is required when relationships matter. 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/>
                </a:solidFill>
                <a:latin typeface="Arial Narrow" pitchFamily="34" charset="0"/>
              </a:rPr>
              <a:t>FIRST FRAMEWORK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 — Exhibit 2.1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(p. 23)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Basic Inquiry Tasks (BIT)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572000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/>
              <a:t>Framing questions (focusing the study)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Determining an appropriate design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/>
              <a:t>Identifying samples (sources of information)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Collecting data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/>
              <a:t>Analyzing data and presenting results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Interpreting results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dirty="0" smtClean="0"/>
              <a:t>“Reporting”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/>
              <a:t>Basic Inquiry Tasks (BIT)</a:t>
            </a:r>
            <a:br>
              <a:rPr lang="en-US" sz="4000" b="1" i="1" dirty="0" smtClean="0"/>
            </a:br>
            <a:r>
              <a:rPr lang="en-US" sz="2200" dirty="0" smtClean="0"/>
              <a:t>(King &amp; </a:t>
            </a:r>
            <a:r>
              <a:rPr lang="en-US" sz="2200" dirty="0" err="1" smtClean="0"/>
              <a:t>Stevahn</a:t>
            </a:r>
            <a:r>
              <a:rPr lang="en-US" sz="2200" dirty="0" smtClean="0"/>
              <a:t>, 2013, Exhibit 2.1, p. 23)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676400"/>
          <a:ext cx="8382001" cy="4662274"/>
        </p:xfrm>
        <a:graphic>
          <a:graphicData uri="http://schemas.openxmlformats.org/drawingml/2006/table">
            <a:tbl>
              <a:tblPr/>
              <a:tblGrid>
                <a:gridCol w="1197247"/>
                <a:gridCol w="1197247"/>
                <a:gridCol w="1197247"/>
                <a:gridCol w="1197883"/>
                <a:gridCol w="1197247"/>
                <a:gridCol w="1197247"/>
                <a:gridCol w="1197883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32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32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32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32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32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32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32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en-US" sz="3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Questions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Design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Sample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Data 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Collection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Data </a:t>
                      </a: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Analysis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Results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Interpret Results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Recommend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Report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5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Lucida Handwriting" pitchFamily="66" charset="0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Lucida Handwriting" pitchFamily="66" charset="0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Lucida Handwriting" pitchFamily="66" charset="0"/>
                          <a:ea typeface="Times New Roman"/>
                          <a:cs typeface="Arial"/>
                        </a:rPr>
                        <a:t>Design</a:t>
                      </a:r>
                      <a:endParaRPr lang="en-US" sz="2000" dirty="0">
                        <a:latin typeface="Lucida Handwriting" pitchFamily="66" charset="0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Times New Roman"/>
                        </a:rPr>
                        <a:t>--------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J 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5 g 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t s F 7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W 3 A G j P 4 N o 6 W p 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Times New Roman"/>
                        </a:rPr>
                        <a:t>----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►</a:t>
                      </a: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967" marR="4996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 descr="MM90023624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971550" cy="1352550"/>
          </a:xfrm>
          <a:prstGeom prst="rect">
            <a:avLst/>
          </a:prstGeom>
          <a:noFill/>
        </p:spPr>
      </p:pic>
      <p:pic>
        <p:nvPicPr>
          <p:cNvPr id="1028" name="Picture 4" descr="MC90007083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1054100" cy="1295400"/>
          </a:xfrm>
          <a:prstGeom prst="rect">
            <a:avLst/>
          </a:prstGeom>
          <a:noFill/>
        </p:spPr>
      </p:pic>
      <p:pic>
        <p:nvPicPr>
          <p:cNvPr id="1027" name="Picture 3" descr="MP90044249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38600"/>
            <a:ext cx="1060450" cy="1447800"/>
          </a:xfrm>
          <a:prstGeom prst="rect">
            <a:avLst/>
          </a:prstGeom>
          <a:noFill/>
        </p:spPr>
      </p:pic>
      <p:pic>
        <p:nvPicPr>
          <p:cNvPr id="1026" name="Picture 2" descr="MC90007875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14800"/>
            <a:ext cx="1054100" cy="1123950"/>
          </a:xfrm>
          <a:prstGeom prst="rect">
            <a:avLst/>
          </a:prstGeom>
          <a:noFill/>
        </p:spPr>
      </p:pic>
      <p:pic>
        <p:nvPicPr>
          <p:cNvPr id="1025" name="Picture 1" descr="MC90043981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038600"/>
            <a:ext cx="1054100" cy="1054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000999" cy="1143000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1"/>
                </a:solidFill>
                <a:latin typeface="Arial Narrow" pitchFamily="34" charset="0"/>
              </a:rPr>
              <a:t>SECOND FRAMEWORK 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— Exhibit 2.3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(p. 27)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Interpersonal Participation Quotient (IPQ)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303" y="2057400"/>
            <a:ext cx="8077097" cy="3886200"/>
            <a:chOff x="-78" y="3784"/>
            <a:chExt cx="12039" cy="5470"/>
          </a:xfrm>
        </p:grpSpPr>
        <p:sp>
          <p:nvSpPr>
            <p:cNvPr id="53253" name="Text Box 4"/>
            <p:cNvSpPr txBox="1">
              <a:spLocks noChangeArrowheads="1"/>
            </p:cNvSpPr>
            <p:nvPr/>
          </p:nvSpPr>
          <p:spPr bwMode="auto">
            <a:xfrm>
              <a:off x="10881" y="7024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sz="1600" b="1" dirty="0">
                  <a:cs typeface="Times New Roman" pitchFamily="18" charset="0"/>
                </a:rPr>
                <a:t>LOW</a:t>
              </a:r>
              <a:endParaRPr lang="en-US" sz="1600" dirty="0"/>
            </a:p>
          </p:txBody>
        </p:sp>
        <p:sp>
          <p:nvSpPr>
            <p:cNvPr id="53254" name="Text Box 5"/>
            <p:cNvSpPr txBox="1">
              <a:spLocks noChangeArrowheads="1"/>
            </p:cNvSpPr>
            <p:nvPr/>
          </p:nvSpPr>
          <p:spPr bwMode="auto">
            <a:xfrm>
              <a:off x="10881" y="3784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sz="1600" b="1" dirty="0">
                  <a:cs typeface="Times New Roman" pitchFamily="18" charset="0"/>
                </a:rPr>
                <a:t>HIGH</a:t>
              </a:r>
              <a:endParaRPr lang="en-US" sz="1600" dirty="0"/>
            </a:p>
          </p:txBody>
        </p:sp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35" y="3964"/>
              <a:ext cx="1846" cy="5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 smtClean="0"/>
                <a:t>Evaluator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endParaRPr lang="en-US" sz="1600" dirty="0"/>
            </a:p>
          </p:txBody>
        </p:sp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-78" y="5500"/>
              <a:ext cx="1912" cy="2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000" b="1" dirty="0">
                <a:cs typeface="Times New Roman" pitchFamily="18" charset="0"/>
              </a:endParaRPr>
            </a:p>
            <a:p>
              <a:pPr algn="ctr"/>
              <a:r>
                <a:rPr lang="en-US" sz="1600" b="1" dirty="0">
                  <a:cs typeface="Times New Roman" pitchFamily="18" charset="0"/>
                </a:rPr>
                <a:t>Program</a:t>
              </a:r>
              <a:endParaRPr lang="en-US" sz="1600" dirty="0">
                <a:latin typeface="Verdana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en-US" sz="1600" b="1" dirty="0">
                  <a:cs typeface="Times New Roman" pitchFamily="18" charset="0"/>
                </a:rPr>
                <a:t>leaders, staff, community members</a:t>
              </a:r>
              <a:endParaRPr lang="en-US" sz="1600" dirty="0">
                <a:cs typeface="Times New Roman" pitchFamily="18" charset="0"/>
              </a:endParaRPr>
            </a:p>
          </p:txBody>
        </p:sp>
        <p:sp>
          <p:nvSpPr>
            <p:cNvPr id="53257" name="Rectangle 8"/>
            <p:cNvSpPr>
              <a:spLocks noChangeArrowheads="1"/>
            </p:cNvSpPr>
            <p:nvPr/>
          </p:nvSpPr>
          <p:spPr bwMode="auto">
            <a:xfrm rot="-5400000">
              <a:off x="10251" y="5134"/>
              <a:ext cx="234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>
                  <a:latin typeface="Arial Narrow" pitchFamily="34" charset="0"/>
                  <a:cs typeface="Times New Roman" pitchFamily="18" charset="0"/>
                </a:rPr>
                <a:t>Involvement in decision  making and implementation</a:t>
              </a:r>
              <a:endParaRPr lang="en-US" sz="1600" dirty="0"/>
            </a:p>
          </p:txBody>
        </p:sp>
        <p:sp>
          <p:nvSpPr>
            <p:cNvPr id="53258" name="Text Box 9"/>
            <p:cNvSpPr txBox="1">
              <a:spLocks noChangeArrowheads="1"/>
            </p:cNvSpPr>
            <p:nvPr/>
          </p:nvSpPr>
          <p:spPr bwMode="auto">
            <a:xfrm>
              <a:off x="8361" y="7453"/>
              <a:ext cx="21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i="1" dirty="0"/>
                <a:t>Participant-directed</a:t>
              </a:r>
            </a:p>
            <a:p>
              <a:pPr eaLnBrk="0" hangingPunct="0"/>
              <a:endParaRPr lang="en-US" sz="1400" dirty="0"/>
            </a:p>
          </p:txBody>
        </p:sp>
        <p:sp>
          <p:nvSpPr>
            <p:cNvPr id="53259" name="Text Box 10"/>
            <p:cNvSpPr txBox="1">
              <a:spLocks noChangeArrowheads="1"/>
            </p:cNvSpPr>
            <p:nvPr/>
          </p:nvSpPr>
          <p:spPr bwMode="auto">
            <a:xfrm>
              <a:off x="5481" y="7453"/>
              <a:ext cx="2051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i="1" dirty="0" smtClean="0">
                  <a:cs typeface="Times New Roman" pitchFamily="18" charset="0"/>
                </a:rPr>
                <a:t>Collaborative</a:t>
              </a:r>
              <a:endParaRPr lang="en-US" sz="1400" dirty="0">
                <a:latin typeface="Verdana" pitchFamily="34" charset="0"/>
                <a:cs typeface="Times New Roman" pitchFamily="18" charset="0"/>
              </a:endParaRPr>
            </a:p>
            <a:p>
              <a:pPr algn="ctr" eaLnBrk="0" hangingPunct="0"/>
              <a:endParaRPr lang="en-US" sz="1400" dirty="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53260" name="Text Box 11"/>
            <p:cNvSpPr txBox="1">
              <a:spLocks noChangeArrowheads="1"/>
            </p:cNvSpPr>
            <p:nvPr/>
          </p:nvSpPr>
          <p:spPr bwMode="auto">
            <a:xfrm>
              <a:off x="2421" y="7453"/>
              <a:ext cx="162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i="1" dirty="0">
                  <a:cs typeface="Times New Roman" pitchFamily="18" charset="0"/>
                </a:rPr>
                <a:t>Evaluator-directed</a:t>
              </a:r>
              <a:endParaRPr lang="en-US" sz="1400" dirty="0">
                <a:latin typeface="Verdana" pitchFamily="34" charset="0"/>
                <a:cs typeface="Times New Roman" pitchFamily="18" charset="0"/>
              </a:endParaRPr>
            </a:p>
            <a:p>
              <a:pPr algn="ctr" eaLnBrk="0" hangingPunct="0"/>
              <a:endParaRPr lang="en-US" sz="1600" dirty="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5481" y="8714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 smtClean="0">
                  <a:cs typeface="Times New Roman" pitchFamily="18" charset="0"/>
                </a:rPr>
                <a:t>ZONES</a:t>
              </a:r>
              <a:endParaRPr lang="en-US" sz="1100" dirty="0"/>
            </a:p>
            <a:p>
              <a:pPr eaLnBrk="0" hangingPunct="0"/>
              <a:endParaRPr lang="en-US" dirty="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881" y="4034"/>
              <a:ext cx="9000" cy="4070"/>
              <a:chOff x="1521" y="4034"/>
              <a:chExt cx="9360" cy="4140"/>
            </a:xfrm>
          </p:grpSpPr>
          <p:sp>
            <p:nvSpPr>
              <p:cNvPr id="53263" name="Oval 14"/>
              <p:cNvSpPr>
                <a:spLocks noChangeArrowheads="1"/>
              </p:cNvSpPr>
              <p:nvPr/>
            </p:nvSpPr>
            <p:spPr bwMode="auto">
              <a:xfrm>
                <a:off x="2241" y="4754"/>
                <a:ext cx="1980" cy="19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4" name="Oval 15"/>
              <p:cNvSpPr>
                <a:spLocks noChangeArrowheads="1"/>
              </p:cNvSpPr>
              <p:nvPr/>
            </p:nvSpPr>
            <p:spPr bwMode="auto">
              <a:xfrm>
                <a:off x="5301" y="4754"/>
                <a:ext cx="1980" cy="19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5" name="Oval 16"/>
              <p:cNvSpPr>
                <a:spLocks noChangeArrowheads="1"/>
              </p:cNvSpPr>
              <p:nvPr/>
            </p:nvSpPr>
            <p:spPr bwMode="auto">
              <a:xfrm>
                <a:off x="8181" y="4754"/>
                <a:ext cx="1980" cy="19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6" name="Line 17"/>
              <p:cNvSpPr>
                <a:spLocks noChangeShapeType="1"/>
              </p:cNvSpPr>
              <p:nvPr/>
            </p:nvSpPr>
            <p:spPr bwMode="auto">
              <a:xfrm>
                <a:off x="1521" y="4034"/>
                <a:ext cx="0" cy="3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7" name="Line 18"/>
              <p:cNvSpPr>
                <a:spLocks noChangeShapeType="1"/>
              </p:cNvSpPr>
              <p:nvPr/>
            </p:nvSpPr>
            <p:spPr bwMode="auto">
              <a:xfrm flipV="1">
                <a:off x="1521" y="4034"/>
                <a:ext cx="9360" cy="342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8" name="Line 19"/>
              <p:cNvSpPr>
                <a:spLocks noChangeShapeType="1"/>
              </p:cNvSpPr>
              <p:nvPr/>
            </p:nvSpPr>
            <p:spPr bwMode="auto">
              <a:xfrm>
                <a:off x="1521" y="4034"/>
                <a:ext cx="9360" cy="342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9" name="Line 20"/>
              <p:cNvSpPr>
                <a:spLocks noChangeShapeType="1"/>
              </p:cNvSpPr>
              <p:nvPr/>
            </p:nvSpPr>
            <p:spPr bwMode="auto">
              <a:xfrm>
                <a:off x="3321" y="4754"/>
                <a:ext cx="0" cy="19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0" name="Line 21"/>
              <p:cNvSpPr>
                <a:spLocks noChangeShapeType="1"/>
              </p:cNvSpPr>
              <p:nvPr/>
            </p:nvSpPr>
            <p:spPr bwMode="auto">
              <a:xfrm flipV="1">
                <a:off x="9081" y="4754"/>
                <a:ext cx="0" cy="19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1" name="Line 22"/>
              <p:cNvSpPr>
                <a:spLocks noChangeShapeType="1"/>
              </p:cNvSpPr>
              <p:nvPr/>
            </p:nvSpPr>
            <p:spPr bwMode="auto">
              <a:xfrm>
                <a:off x="6201" y="4754"/>
                <a:ext cx="0" cy="19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2" name="Line 23"/>
              <p:cNvSpPr>
                <a:spLocks noChangeShapeType="1"/>
              </p:cNvSpPr>
              <p:nvPr/>
            </p:nvSpPr>
            <p:spPr bwMode="auto">
              <a:xfrm>
                <a:off x="4761" y="4214"/>
                <a:ext cx="0" cy="39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3" name="Line 24"/>
              <p:cNvSpPr>
                <a:spLocks noChangeShapeType="1"/>
              </p:cNvSpPr>
              <p:nvPr/>
            </p:nvSpPr>
            <p:spPr bwMode="auto">
              <a:xfrm>
                <a:off x="8001" y="4214"/>
                <a:ext cx="0" cy="39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4" name="Line 25"/>
              <p:cNvSpPr>
                <a:spLocks noChangeShapeType="1"/>
              </p:cNvSpPr>
              <p:nvPr/>
            </p:nvSpPr>
            <p:spPr bwMode="auto">
              <a:xfrm flipV="1">
                <a:off x="10881" y="4034"/>
                <a:ext cx="0" cy="3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75" name="Line 26"/>
              <p:cNvSpPr>
                <a:spLocks noChangeShapeType="1"/>
              </p:cNvSpPr>
              <p:nvPr/>
            </p:nvSpPr>
            <p:spPr bwMode="auto">
              <a:xfrm>
                <a:off x="1521" y="7454"/>
                <a:ext cx="93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100E-C02E-4AA2-9CC0-FAC1FA10189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1518</Words>
  <Application>Microsoft Office PowerPoint</Application>
  <PresentationFormat>On-screen Show (4:3)</PresentationFormat>
  <Paragraphs>493</Paragraphs>
  <Slides>40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Visio</vt:lpstr>
      <vt:lpstr>   Interactive Evaluation Practice  </vt:lpstr>
      <vt:lpstr>Table of Contents</vt:lpstr>
      <vt:lpstr>Program Evaluation  </vt:lpstr>
      <vt:lpstr>Interactive Evaluation Practice (IEP)  </vt:lpstr>
      <vt:lpstr>IEP is Informed by . . . </vt:lpstr>
      <vt:lpstr>IEP Principles</vt:lpstr>
      <vt:lpstr>FIRST FRAMEWORK — Exhibit 2.1 (p. 23) Basic Inquiry Tasks (BIT)</vt:lpstr>
      <vt:lpstr>Basic Inquiry Tasks (BIT) (King &amp; Stevahn, 2013, Exhibit 2.1, p. 23)</vt:lpstr>
      <vt:lpstr>SECOND FRAMEWORK — Exhibit 2.3 (p. 27) Interpersonal Participation Quotient (IPQ)</vt:lpstr>
      <vt:lpstr>THIRD FRAMEWORK — Exhibit 2.6 (p. 35) Evaluation Capacity Building (ECB) </vt:lpstr>
      <vt:lpstr>Appendix C – (pp. 397-399) Essential Competencies for Program Evaluators (ECPE)  (Stevahn, King, Ghere, &amp; Minnema, 2005)</vt:lpstr>
      <vt:lpstr>Essential Competencies for Program Evaluators (ECPE) 6.0 Interpersonal Competence</vt:lpstr>
      <vt:lpstr>Exhibit 3.1 (p. 52) Social Interdependence Theory (Deutsch, 1949, 1973; Johnson &amp; Johnson, 1989, 2005)</vt:lpstr>
      <vt:lpstr>Positive Interdependence</vt:lpstr>
      <vt:lpstr>Exhibit 6.2 (p. 172) Constructive Conflict Resolution Theory (Deutsch, 1973)</vt:lpstr>
      <vt:lpstr>Exhibit 6.1 (p. 170) Conflict Strategies Theory (Johnson &amp; Johnson, 2005)</vt:lpstr>
      <vt:lpstr>Exhibit 6.4 (pp. 179-180) Integrative Negotiation (Johnson &amp; Johnson, 2005)</vt:lpstr>
      <vt:lpstr>Slide 18</vt:lpstr>
      <vt:lpstr>An evaluator’s dozen of interactive strategies . . . </vt:lpstr>
      <vt:lpstr>Chapter 5, Exhibit 5.2 (p. 103) – Purposes      An evaluator’s dozen of interactive strategies for . . . </vt:lpstr>
      <vt:lpstr>Chapter 5, Exhibit 5.3 (p. 104) – BIT     An evaluator’s dozen of interactive strategies for . . . </vt:lpstr>
      <vt:lpstr>Chapter 5, Exhibit 5.4 (p. 105) – Involvement         An evaluator’s dozen of interactive strategies for . . . </vt:lpstr>
      <vt:lpstr>Strategy #1:Voicing Variables Stand up if you . . . </vt:lpstr>
      <vt:lpstr>  Strategy #2: Voicing Viewpoints/Beliefs                         </vt:lpstr>
      <vt:lpstr> Strategy #3: Choosing Corners </vt:lpstr>
      <vt:lpstr>Strategy #4: Cooperative Interviews (Three-step Interview)  </vt:lpstr>
      <vt:lpstr> Interview Response Sheet   Interview Question: ____________________________________  </vt:lpstr>
      <vt:lpstr>Strategy #5: Round-Robin Check-In</vt:lpstr>
      <vt:lpstr>Strategy #6: Making Metaphors Find a picture to finish the phrase.</vt:lpstr>
      <vt:lpstr>    Strategy #6: Making Metaphors Pick an object to create a visual metaphor.   </vt:lpstr>
      <vt:lpstr>Strategy #7: Data Dialogue TOPIC: ____________________________  </vt:lpstr>
      <vt:lpstr>Strategy #8: Jigsaw</vt:lpstr>
      <vt:lpstr> Strategy #9: Graffiti/Carousel                            (one topic per sheet; rotate across teams;  sticky notes or felt markers) </vt:lpstr>
      <vt:lpstr>Strategy #10: Concept Formation / Cluster Maps </vt:lpstr>
      <vt:lpstr>Slide 35</vt:lpstr>
      <vt:lpstr>Strategy #11: Cooperative Rank Order</vt:lpstr>
      <vt:lpstr>Strategy #12: Fist to Five What is your experience in . . .                                      (fist = none through five = lots)</vt:lpstr>
      <vt:lpstr>Strategy #13: Dot Votes / Bar Graphs</vt:lpstr>
      <vt:lpstr>Strategy #13: Dot Votes / Bar Graphs</vt:lpstr>
      <vt:lpstr>Exhibit 5.6 (p. 155) Facilitation Materials for Interactive Evaluation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Evaluation Practice</dc:title>
  <dc:creator>Laurel</dc:creator>
  <cp:lastModifiedBy>Laurel</cp:lastModifiedBy>
  <cp:revision>41</cp:revision>
  <cp:lastPrinted>2016-01-08T22:49:29Z</cp:lastPrinted>
  <dcterms:created xsi:type="dcterms:W3CDTF">2016-01-03T23:40:48Z</dcterms:created>
  <dcterms:modified xsi:type="dcterms:W3CDTF">2016-05-28T18:45:11Z</dcterms:modified>
</cp:coreProperties>
</file>