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6"/>
  </p:notesMasterIdLst>
  <p:handoutMasterIdLst>
    <p:handoutMasterId r:id="rId37"/>
  </p:handoutMasterIdLst>
  <p:sldIdLst>
    <p:sldId id="335" r:id="rId3"/>
    <p:sldId id="399" r:id="rId4"/>
    <p:sldId id="336" r:id="rId5"/>
    <p:sldId id="300" r:id="rId6"/>
    <p:sldId id="403" r:id="rId7"/>
    <p:sldId id="303" r:id="rId8"/>
    <p:sldId id="492" r:id="rId9"/>
    <p:sldId id="463" r:id="rId10"/>
    <p:sldId id="304" r:id="rId11"/>
    <p:sldId id="333" r:id="rId12"/>
    <p:sldId id="505" r:id="rId13"/>
    <p:sldId id="506" r:id="rId14"/>
    <p:sldId id="507" r:id="rId15"/>
    <p:sldId id="508" r:id="rId16"/>
    <p:sldId id="464" r:id="rId17"/>
    <p:sldId id="493" r:id="rId18"/>
    <p:sldId id="512" r:id="rId19"/>
    <p:sldId id="498" r:id="rId20"/>
    <p:sldId id="483" r:id="rId21"/>
    <p:sldId id="514" r:id="rId22"/>
    <p:sldId id="482" r:id="rId23"/>
    <p:sldId id="509" r:id="rId24"/>
    <p:sldId id="469" r:id="rId25"/>
    <p:sldId id="467" r:id="rId26"/>
    <p:sldId id="470" r:id="rId27"/>
    <p:sldId id="486" r:id="rId28"/>
    <p:sldId id="473" r:id="rId29"/>
    <p:sldId id="472" r:id="rId30"/>
    <p:sldId id="513" r:id="rId31"/>
    <p:sldId id="474" r:id="rId32"/>
    <p:sldId id="510" r:id="rId33"/>
    <p:sldId id="515" r:id="rId34"/>
    <p:sldId id="262" r:id="rId35"/>
  </p:sldIdLst>
  <p:sldSz cx="12192000" cy="6858000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kuthula Mabhena" initials="NM" lastIdx="1" clrIdx="0">
    <p:extLst>
      <p:ext uri="{19B8F6BF-5375-455C-9EA6-DF929625EA0E}">
        <p15:presenceInfo xmlns:p15="http://schemas.microsoft.com/office/powerpoint/2012/main" userId="S-1-5-21-331376097-2843629860-2317554437-1365" providerId="AD"/>
      </p:ext>
    </p:extLst>
  </p:cmAuthor>
  <p:cmAuthor id="2" name="Jennifer Bisgard" initials="JB" lastIdx="1" clrIdx="1">
    <p:extLst>
      <p:ext uri="{19B8F6BF-5375-455C-9EA6-DF929625EA0E}">
        <p15:presenceInfo xmlns:p15="http://schemas.microsoft.com/office/powerpoint/2012/main" userId="S-1-5-21-331376097-2843629860-2317554437-1159" providerId="AD"/>
      </p:ext>
    </p:extLst>
  </p:cmAuthor>
  <p:cmAuthor id="3" name="Susan Lado" initials="SL" lastIdx="10" clrIdx="2">
    <p:extLst>
      <p:ext uri="{19B8F6BF-5375-455C-9EA6-DF929625EA0E}">
        <p15:presenceInfo xmlns:p15="http://schemas.microsoft.com/office/powerpoint/2012/main" userId="S-1-5-21-331376097-2843629860-2317554437-38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4"/>
    <a:srgbClr val="EC90BE"/>
    <a:srgbClr val="E597A0"/>
    <a:srgbClr val="2F919D"/>
    <a:srgbClr val="FDBD71"/>
    <a:srgbClr val="ACAEC6"/>
    <a:srgbClr val="EE5B48"/>
    <a:srgbClr val="EFCC39"/>
    <a:srgbClr val="F9F9F9"/>
    <a:srgbClr val="E3E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80286" autoAdjust="0"/>
  </p:normalViewPr>
  <p:slideViewPr>
    <p:cSldViewPr snapToGrid="0">
      <p:cViewPr>
        <p:scale>
          <a:sx n="50" d="100"/>
          <a:sy n="50" d="100"/>
        </p:scale>
        <p:origin x="1806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75725816792997"/>
          <c:y val="7.331039737698862E-2"/>
          <c:w val="0.70450063596696433"/>
          <c:h val="0.8533792052460227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dPt>
            <c:idx val="0"/>
            <c:bubble3D val="0"/>
            <c:spPr>
              <a:solidFill>
                <a:srgbClr val="0A537F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990-45F0-8809-CB32D09F17BA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990-45F0-8809-CB32D09F17BA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990-45F0-8809-CB32D09F17BA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990-45F0-8809-CB32D09F17BA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0.61</c:v>
                </c:pt>
                <c:pt idx="1">
                  <c:v>0.39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990-45F0-8809-CB32D09F17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0"/>
        <c:holeSize val="8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3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2" y="0"/>
            <a:ext cx="2929837" cy="498853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13835AC-83FB-498C-B586-B489068C13C4}" type="datetimeFigureOut">
              <a:rPr lang="en-ZA" smtClean="0"/>
              <a:t>2019/11/28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3"/>
            <a:ext cx="2929837" cy="498852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2" y="9443663"/>
            <a:ext cx="2929837" cy="498852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59FF09CD-35CF-4FCE-9F39-1013EEE5F61C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70856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3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8853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F17AEAE4-5EEA-4F2E-8625-47BBEB52096C}" type="datetimeFigureOut">
              <a:rPr lang="en-ZA" smtClean="0"/>
              <a:t>2019/11/28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1243013"/>
            <a:ext cx="596741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84834"/>
            <a:ext cx="5408930" cy="3914865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3"/>
            <a:ext cx="2929837" cy="498852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2" y="9443663"/>
            <a:ext cx="2929837" cy="498852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A9F6864-1EDB-400F-9261-064450DC6E17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85024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F6864-1EDB-400F-9261-064450DC6E17}" type="slidenum">
              <a:rPr lang="en-ZA" smtClean="0"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20870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F6864-1EDB-400F-9261-064450DC6E17}" type="slidenum">
              <a:rPr lang="en-ZA" smtClean="0">
                <a:solidFill>
                  <a:prstClr val="black"/>
                </a:solidFill>
              </a:rPr>
              <a:pPr/>
              <a:t>24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78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F6864-1EDB-400F-9261-064450DC6E17}" type="slidenum">
              <a:rPr lang="en-ZA" smtClean="0">
                <a:solidFill>
                  <a:prstClr val="black"/>
                </a:solidFill>
              </a:rPr>
              <a:pPr/>
              <a:t>25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925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F6864-1EDB-400F-9261-064450DC6E17}" type="slidenum">
              <a:rPr lang="en-ZA" smtClean="0">
                <a:solidFill>
                  <a:prstClr val="black"/>
                </a:solidFill>
              </a:rPr>
              <a:pPr/>
              <a:t>27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637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F6864-1EDB-400F-9261-064450DC6E17}" type="slidenum">
              <a:rPr lang="en-ZA" smtClean="0">
                <a:solidFill>
                  <a:prstClr val="black"/>
                </a:solidFill>
              </a:rPr>
              <a:pPr/>
              <a:t>28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709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F6864-1EDB-400F-9261-064450DC6E17}" type="slidenum">
              <a:rPr lang="en-ZA" smtClean="0">
                <a:solidFill>
                  <a:prstClr val="black"/>
                </a:solidFill>
              </a:rPr>
              <a:pPr/>
              <a:t>29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297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F6864-1EDB-400F-9261-064450DC6E17}" type="slidenum">
              <a:rPr lang="en-ZA" smtClean="0">
                <a:solidFill>
                  <a:prstClr val="black"/>
                </a:solidFill>
              </a:rPr>
              <a:pPr/>
              <a:t>30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5735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F6864-1EDB-400F-9261-064450DC6E17}" type="slidenum">
              <a:rPr lang="en-ZA" smtClean="0">
                <a:solidFill>
                  <a:prstClr val="black"/>
                </a:solidFill>
              </a:rPr>
              <a:pPr/>
              <a:t>31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460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F6864-1EDB-400F-9261-064450DC6E17}" type="slidenum">
              <a:rPr lang="en-ZA" smtClean="0"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9027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7591C-6AFE-4A3E-9EE2-8B750BCA3553}" type="slidenum">
              <a:rPr lang="en-ZA" smtClean="0"/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81864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F6864-1EDB-400F-9261-064450DC6E17}" type="slidenum">
              <a:rPr lang="en-ZA" smtClean="0">
                <a:solidFill>
                  <a:prstClr val="black"/>
                </a:solidFill>
              </a:rPr>
              <a:pPr/>
              <a:t>8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900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F6864-1EDB-400F-9261-064450DC6E17}" type="slidenum">
              <a:rPr lang="en-ZA" smtClean="0">
                <a:solidFill>
                  <a:prstClr val="black"/>
                </a:solidFill>
              </a:rPr>
              <a:pPr/>
              <a:t>15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64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F6864-1EDB-400F-9261-064450DC6E17}" type="slidenum">
              <a:rPr lang="en-ZA" smtClean="0"/>
              <a:t>16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4631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F6864-1EDB-400F-9261-064450DC6E17}" type="slidenum">
              <a:rPr lang="en-ZA" smtClean="0"/>
              <a:t>17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42221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F6864-1EDB-400F-9261-064450DC6E17}" type="slidenum">
              <a:rPr lang="en-ZA" smtClean="0"/>
              <a:t>18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20065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Challenges include: insufficient space, equipment, resources,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F6864-1EDB-400F-9261-064450DC6E17}" type="slidenum">
              <a:rPr lang="en-ZA" smtClean="0">
                <a:solidFill>
                  <a:prstClr val="black"/>
                </a:solidFill>
              </a:rPr>
              <a:pPr/>
              <a:t>23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831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9B90-A8BB-4255-9483-90CE37FE6BA9}" type="datetimeFigureOut">
              <a:rPr lang="en-ZA" smtClean="0"/>
              <a:t>2019/11/28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2AD4-2E9D-4EB5-9A63-C06C65BB10D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98041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9B90-A8BB-4255-9483-90CE37FE6BA9}" type="datetimeFigureOut">
              <a:rPr lang="en-ZA" smtClean="0"/>
              <a:t>2019/11/28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2AD4-2E9D-4EB5-9A63-C06C65BB10D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11834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9B90-A8BB-4255-9483-90CE37FE6BA9}" type="datetimeFigureOut">
              <a:rPr lang="en-ZA" smtClean="0"/>
              <a:t>2019/11/28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2AD4-2E9D-4EB5-9A63-C06C65BB10D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04454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9B90-A8BB-4255-9483-90CE37FE6BA9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2019/11/28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2AD4-2E9D-4EB5-9A63-C06C65BB10DA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117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9B90-A8BB-4255-9483-90CE37FE6BA9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2019/11/28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2AD4-2E9D-4EB5-9A63-C06C65BB10DA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480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9B90-A8BB-4255-9483-90CE37FE6BA9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2019/11/28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2AD4-2E9D-4EB5-9A63-C06C65BB10DA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770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9B90-A8BB-4255-9483-90CE37FE6BA9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2019/11/28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2AD4-2E9D-4EB5-9A63-C06C65BB10DA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513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9B90-A8BB-4255-9483-90CE37FE6BA9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2019/11/28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2AD4-2E9D-4EB5-9A63-C06C65BB10DA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368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9B90-A8BB-4255-9483-90CE37FE6BA9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2019/11/28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2AD4-2E9D-4EB5-9A63-C06C65BB10DA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361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9B90-A8BB-4255-9483-90CE37FE6BA9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2019/11/28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2AD4-2E9D-4EB5-9A63-C06C65BB10DA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519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9B90-A8BB-4255-9483-90CE37FE6BA9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2019/11/28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2AD4-2E9D-4EB5-9A63-C06C65BB10DA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277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9B90-A8BB-4255-9483-90CE37FE6BA9}" type="datetimeFigureOut">
              <a:rPr lang="en-ZA" smtClean="0"/>
              <a:t>2019/11/28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2AD4-2E9D-4EB5-9A63-C06C65BB10D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67613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9B90-A8BB-4255-9483-90CE37FE6BA9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2019/11/28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2AD4-2E9D-4EB5-9A63-C06C65BB10DA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49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9B90-A8BB-4255-9483-90CE37FE6BA9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2019/11/28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2AD4-2E9D-4EB5-9A63-C06C65BB10DA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382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9B90-A8BB-4255-9483-90CE37FE6BA9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2019/11/28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2AD4-2E9D-4EB5-9A63-C06C65BB10DA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39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9B90-A8BB-4255-9483-90CE37FE6BA9}" type="datetimeFigureOut">
              <a:rPr lang="en-ZA" smtClean="0"/>
              <a:t>2019/11/28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2AD4-2E9D-4EB5-9A63-C06C65BB10D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947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9B90-A8BB-4255-9483-90CE37FE6BA9}" type="datetimeFigureOut">
              <a:rPr lang="en-ZA" smtClean="0"/>
              <a:t>2019/11/28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2AD4-2E9D-4EB5-9A63-C06C65BB10D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84205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9B90-A8BB-4255-9483-90CE37FE6BA9}" type="datetimeFigureOut">
              <a:rPr lang="en-ZA" smtClean="0"/>
              <a:t>2019/11/28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2AD4-2E9D-4EB5-9A63-C06C65BB10D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8777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9B90-A8BB-4255-9483-90CE37FE6BA9}" type="datetimeFigureOut">
              <a:rPr lang="en-ZA" smtClean="0"/>
              <a:t>2019/11/28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2AD4-2E9D-4EB5-9A63-C06C65BB10D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91499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9B90-A8BB-4255-9483-90CE37FE6BA9}" type="datetimeFigureOut">
              <a:rPr lang="en-ZA" smtClean="0"/>
              <a:t>2019/11/28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2AD4-2E9D-4EB5-9A63-C06C65BB10D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4578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9B90-A8BB-4255-9483-90CE37FE6BA9}" type="datetimeFigureOut">
              <a:rPr lang="en-ZA" smtClean="0"/>
              <a:t>2019/11/28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2AD4-2E9D-4EB5-9A63-C06C65BB10D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03040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9B90-A8BB-4255-9483-90CE37FE6BA9}" type="datetimeFigureOut">
              <a:rPr lang="en-ZA" smtClean="0"/>
              <a:t>2019/11/28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2AD4-2E9D-4EB5-9A63-C06C65BB10D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49981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C9B90-A8BB-4255-9483-90CE37FE6BA9}" type="datetimeFigureOut">
              <a:rPr lang="en-ZA" smtClean="0"/>
              <a:t>2019/11/28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C2AD4-2E9D-4EB5-9A63-C06C65BB10D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6227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C9B90-A8BB-4255-9483-90CE37FE6BA9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2019/11/28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C2AD4-2E9D-4EB5-9A63-C06C65BB10DA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9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microsoft.com/office/2007/relationships/hdphoto" Target="../media/hdphoto2.wdp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s://playsa.org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075493" y="1930401"/>
            <a:ext cx="6145535" cy="4942114"/>
            <a:chOff x="8708571" y="580571"/>
            <a:chExt cx="7526251" cy="605245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87" t="51813" r="14433" b="576"/>
            <a:stretch/>
          </p:blipFill>
          <p:spPr bwMode="auto">
            <a:xfrm>
              <a:off x="8940800" y="580571"/>
              <a:ext cx="7294022" cy="605245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8708571" y="3193143"/>
              <a:ext cx="1712686" cy="1596571"/>
            </a:xfrm>
            <a:prstGeom prst="ellipse">
              <a:avLst/>
            </a:prstGeom>
            <a:solidFill>
              <a:srgbClr val="F5F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4" name="Rectangle 3"/>
          <p:cNvSpPr/>
          <p:nvPr/>
        </p:nvSpPr>
        <p:spPr>
          <a:xfrm flipV="1">
            <a:off x="-1" y="807901"/>
            <a:ext cx="7170058" cy="4751065"/>
          </a:xfrm>
          <a:prstGeom prst="rect">
            <a:avLst/>
          </a:prstGeom>
          <a:solidFill>
            <a:schemeClr val="tx1">
              <a:lumMod val="95000"/>
              <a:lumOff val="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554" y="1035632"/>
            <a:ext cx="6691462" cy="273685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ZA" sz="4800" dirty="0" smtClean="0">
                <a:solidFill>
                  <a:schemeClr val="accent2"/>
                </a:solidFill>
              </a:rPr>
              <a:t>150,000 </a:t>
            </a:r>
            <a:r>
              <a:rPr lang="en-ZA" sz="4800" dirty="0">
                <a:solidFill>
                  <a:schemeClr val="accent2"/>
                </a:solidFill>
              </a:rPr>
              <a:t>and still going:</a:t>
            </a:r>
            <a:r>
              <a:rPr lang="en-ZA" sz="4000" dirty="0">
                <a:solidFill>
                  <a:schemeClr val="bg1"/>
                </a:solidFill>
              </a:rPr>
              <a:t/>
            </a:r>
            <a:br>
              <a:rPr lang="en-ZA" sz="4000" dirty="0">
                <a:solidFill>
                  <a:schemeClr val="bg1"/>
                </a:solidFill>
              </a:rPr>
            </a:br>
            <a:r>
              <a:rPr lang="en-ZA" sz="3600" dirty="0">
                <a:solidFill>
                  <a:schemeClr val="bg1"/>
                </a:solidFill>
              </a:rPr>
              <a:t>Online training on </a:t>
            </a:r>
            <a:r>
              <a:rPr lang="en-ZA" sz="3600" dirty="0" smtClean="0">
                <a:solidFill>
                  <a:schemeClr val="bg1"/>
                </a:solidFill>
              </a:rPr>
              <a:t>play-based</a:t>
            </a:r>
            <a:br>
              <a:rPr lang="en-ZA" sz="3600" dirty="0" smtClean="0">
                <a:solidFill>
                  <a:schemeClr val="bg1"/>
                </a:solidFill>
              </a:rPr>
            </a:br>
            <a:r>
              <a:rPr lang="en-ZA" sz="3600" dirty="0" smtClean="0">
                <a:solidFill>
                  <a:schemeClr val="bg1"/>
                </a:solidFill>
              </a:rPr>
              <a:t>learning </a:t>
            </a:r>
            <a:r>
              <a:rPr lang="en-ZA" sz="3600" dirty="0">
                <a:solidFill>
                  <a:schemeClr val="bg1"/>
                </a:solidFill>
              </a:rPr>
              <a:t>(P.L.A.Y.)</a:t>
            </a:r>
            <a:r>
              <a:rPr lang="en-ZA" sz="5400" dirty="0">
                <a:solidFill>
                  <a:schemeClr val="bg1"/>
                </a:solidFill>
              </a:rPr>
              <a:t/>
            </a:r>
            <a:br>
              <a:rPr lang="en-ZA" sz="5400" dirty="0">
                <a:solidFill>
                  <a:schemeClr val="bg1"/>
                </a:solidFill>
              </a:rPr>
            </a:br>
            <a:r>
              <a:rPr lang="en-ZA" sz="2000" dirty="0" smtClean="0">
                <a:solidFill>
                  <a:schemeClr val="bg1"/>
                </a:solidFill>
              </a:rPr>
              <a:t/>
            </a:r>
            <a:br>
              <a:rPr lang="en-ZA" sz="2000" dirty="0" smtClean="0">
                <a:solidFill>
                  <a:schemeClr val="bg1"/>
                </a:solidFill>
              </a:rPr>
            </a:br>
            <a:r>
              <a:rPr lang="en-ZA" sz="2400" dirty="0" smtClean="0">
                <a:solidFill>
                  <a:schemeClr val="bg1"/>
                </a:solidFill>
                <a:latin typeface="+mn-lt"/>
              </a:rPr>
              <a:t>What </a:t>
            </a:r>
            <a:r>
              <a:rPr lang="en-ZA" sz="2400" dirty="0">
                <a:solidFill>
                  <a:schemeClr val="bg1"/>
                </a:solidFill>
                <a:latin typeface="+mn-lt"/>
              </a:rPr>
              <a:t>the research tells 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4946" y="4433774"/>
            <a:ext cx="4613551" cy="968924"/>
          </a:xfrm>
        </p:spPr>
        <p:txBody>
          <a:bodyPr>
            <a:no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  <a:latin typeface="+mj-lt"/>
              </a:rPr>
              <a:t>Khulisa Management Services</a:t>
            </a:r>
            <a:endParaRPr lang="en-ZA" dirty="0">
              <a:solidFill>
                <a:schemeClr val="bg1"/>
              </a:solidFill>
              <a:latin typeface="+mj-lt"/>
            </a:endParaRPr>
          </a:p>
          <a:p>
            <a:pPr algn="l"/>
            <a:r>
              <a:rPr lang="en-GB" sz="1400" dirty="0">
                <a:solidFill>
                  <a:schemeClr val="bg1"/>
                </a:solidFill>
                <a:latin typeface="+mj-lt"/>
              </a:rPr>
              <a:t>ECD Knowledge Building Seminar, 21/11/2019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20788" y="4000500"/>
            <a:ext cx="6372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1" y="4228519"/>
            <a:ext cx="1264903" cy="113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69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362" t="26990" b="-1"/>
          <a:stretch/>
        </p:blipFill>
        <p:spPr>
          <a:xfrm rot="16200000">
            <a:off x="59850" y="328362"/>
            <a:ext cx="6469789" cy="65894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8824"/>
          <a:stretch/>
        </p:blipFill>
        <p:spPr>
          <a:xfrm flipH="1">
            <a:off x="203200" y="1923143"/>
            <a:ext cx="4499427" cy="49348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91093" y="2643263"/>
            <a:ext cx="87606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3800" dirty="0">
                <a:solidFill>
                  <a:schemeClr val="tx2"/>
                </a:solidFill>
                <a:latin typeface="+mj-lt"/>
              </a:rPr>
              <a:t>Findings</a:t>
            </a:r>
          </a:p>
        </p:txBody>
      </p:sp>
    </p:spTree>
    <p:extLst>
      <p:ext uri="{BB962C8B-B14F-4D97-AF65-F5344CB8AC3E}">
        <p14:creationId xmlns:p14="http://schemas.microsoft.com/office/powerpoint/2010/main" val="2733269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24" t="-875" r="27606" b="1871"/>
          <a:stretch/>
        </p:blipFill>
        <p:spPr>
          <a:xfrm rot="5400000">
            <a:off x="2600600" y="-2646316"/>
            <a:ext cx="6883400" cy="121542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52094" y="2619648"/>
            <a:ext cx="9320706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ZA" sz="5400" b="1" dirty="0">
                <a:solidFill>
                  <a:schemeClr val="tx2"/>
                </a:solidFill>
                <a:latin typeface="+mj-lt"/>
                <a:ea typeface="Segoe UI" panose="020B0502040204020203" pitchFamily="34" charset="0"/>
                <a:cs typeface="Times New Roman" panose="02020603050405020304" pitchFamily="18" charset="0"/>
              </a:rPr>
              <a:t>The state of play in South Africa </a:t>
            </a:r>
            <a:r>
              <a:rPr lang="en-ZA" sz="5400" b="1" u="sng" dirty="0">
                <a:solidFill>
                  <a:schemeClr val="tx2"/>
                </a:solidFill>
                <a:latin typeface="+mj-lt"/>
                <a:ea typeface="Segoe UI" panose="020B0502040204020203" pitchFamily="34" charset="0"/>
                <a:cs typeface="Times New Roman" panose="02020603050405020304" pitchFamily="18" charset="0"/>
              </a:rPr>
              <a:t>before</a:t>
            </a:r>
            <a:r>
              <a:rPr lang="en-ZA" sz="5400" b="1" dirty="0">
                <a:solidFill>
                  <a:schemeClr val="tx2"/>
                </a:solidFill>
                <a:latin typeface="+mj-lt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ZA" sz="6600" b="1" dirty="0">
                <a:solidFill>
                  <a:srgbClr val="EE161F"/>
                </a:solidFill>
                <a:latin typeface="+mj-lt"/>
                <a:ea typeface="Segoe UI" panose="020B0502040204020203" pitchFamily="34" charset="0"/>
                <a:cs typeface="Times New Roman" panose="02020603050405020304" pitchFamily="18" charset="0"/>
              </a:rPr>
              <a:t>P</a:t>
            </a:r>
            <a:r>
              <a:rPr lang="en-ZA" sz="6600" b="1" dirty="0">
                <a:solidFill>
                  <a:schemeClr val="bg1">
                    <a:lumMod val="85000"/>
                  </a:schemeClr>
                </a:solidFill>
                <a:latin typeface="+mj-lt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  <a:r>
              <a:rPr lang="en-ZA" sz="6600" b="1" dirty="0">
                <a:solidFill>
                  <a:srgbClr val="FFC000"/>
                </a:solidFill>
                <a:latin typeface="+mj-lt"/>
                <a:ea typeface="Segoe UI" panose="020B0502040204020203" pitchFamily="34" charset="0"/>
                <a:cs typeface="Times New Roman" panose="02020603050405020304" pitchFamily="18" charset="0"/>
              </a:rPr>
              <a:t>L</a:t>
            </a:r>
            <a:r>
              <a:rPr lang="en-ZA" sz="6600" b="1" dirty="0">
                <a:solidFill>
                  <a:schemeClr val="bg1">
                    <a:lumMod val="85000"/>
                  </a:schemeClr>
                </a:solidFill>
                <a:latin typeface="+mj-lt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  <a:r>
              <a:rPr lang="en-ZA" sz="6600" b="1" dirty="0">
                <a:solidFill>
                  <a:srgbClr val="005587"/>
                </a:solidFill>
                <a:latin typeface="+mj-lt"/>
                <a:ea typeface="Segoe UI" panose="020B0502040204020203" pitchFamily="34" charset="0"/>
                <a:cs typeface="Times New Roman" panose="02020603050405020304" pitchFamily="18" charset="0"/>
              </a:rPr>
              <a:t>A</a:t>
            </a:r>
            <a:r>
              <a:rPr lang="en-ZA" sz="6600" b="1" dirty="0">
                <a:solidFill>
                  <a:schemeClr val="bg1">
                    <a:lumMod val="85000"/>
                  </a:schemeClr>
                </a:solidFill>
                <a:latin typeface="+mj-lt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  <a:r>
              <a:rPr lang="en-ZA" sz="6600" b="1" dirty="0">
                <a:solidFill>
                  <a:srgbClr val="3FC1C7"/>
                </a:solidFill>
                <a:latin typeface="+mj-lt"/>
                <a:ea typeface="Segoe UI" panose="020B0502040204020203" pitchFamily="34" charset="0"/>
                <a:cs typeface="Times New Roman" panose="02020603050405020304" pitchFamily="18" charset="0"/>
              </a:rPr>
              <a:t>Y</a:t>
            </a:r>
            <a:endParaRPr lang="en-ZA" sz="6600" b="1" dirty="0">
              <a:latin typeface="+mj-lt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231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1321" y="471184"/>
            <a:ext cx="1024861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4400" dirty="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Times New Roman" panose="02020603050405020304" pitchFamily="18" charset="0"/>
              </a:rPr>
              <a:t>Positive and exciting policy environment for play-based learning. But: </a:t>
            </a:r>
            <a:endParaRPr lang="en-ZA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angle 2"/>
          <p:cNvSpPr>
            <a:spLocks noChangeAspect="1"/>
          </p:cNvSpPr>
          <p:nvPr/>
        </p:nvSpPr>
        <p:spPr>
          <a:xfrm>
            <a:off x="287954" y="2504585"/>
            <a:ext cx="8744533" cy="1965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ectangle 3"/>
          <p:cNvSpPr/>
          <p:nvPr/>
        </p:nvSpPr>
        <p:spPr>
          <a:xfrm>
            <a:off x="2743200" y="4739268"/>
            <a:ext cx="9106701" cy="18300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3536406" y="2886707"/>
            <a:ext cx="57525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46200"/>
            <a:r>
              <a:rPr lang="en-ZA" sz="24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of schools/ECD centres </a:t>
            </a:r>
            <a:r>
              <a:rPr lang="en-ZA" sz="2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had environments that were somewhat </a:t>
            </a:r>
            <a:r>
              <a:rPr lang="en-ZA" sz="24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conducive to play based learning</a:t>
            </a:r>
            <a:endParaRPr lang="en-ZA" sz="2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54086" y="5021875"/>
            <a:ext cx="6011338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600"/>
              </a:spcAft>
            </a:pPr>
            <a:r>
              <a:rPr lang="en-ZA" sz="24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schools/ECD</a:t>
            </a:r>
            <a:r>
              <a:rPr lang="en-ZA" sz="24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ZA" sz="24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centres had an environment that was either poor (29%) or inadequate (8%) for play-based learning </a:t>
            </a:r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575580" y="2662556"/>
            <a:ext cx="308695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8800" b="1" dirty="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Times New Roman" panose="02020603050405020304" pitchFamily="18" charset="0"/>
              </a:rPr>
              <a:t>63%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97956" y="4853175"/>
            <a:ext cx="197201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8800" b="1" dirty="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Times New Roman" panose="02020603050405020304" pitchFamily="18" charset="0"/>
              </a:rPr>
              <a:t>1</a:t>
            </a:r>
            <a:r>
              <a:rPr lang="en-ZA" sz="8800" dirty="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Times New Roman" panose="02020603050405020304" pitchFamily="18" charset="0"/>
              </a:rPr>
              <a:t>/</a:t>
            </a:r>
            <a:r>
              <a:rPr lang="en-ZA" sz="8800" b="1" dirty="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6" y="471184"/>
            <a:ext cx="867102" cy="86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82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576824" y="2585900"/>
            <a:ext cx="9464348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ZA" sz="4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Educators had positive attitudes towards, but many lacked knowledge, skills or </a:t>
            </a:r>
            <a:r>
              <a:rPr lang="en-ZA" sz="40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ability to engage </a:t>
            </a:r>
            <a:r>
              <a:rPr lang="en-ZA" sz="4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children in play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" b="6225"/>
          <a:stretch>
            <a:fillRect/>
          </a:stretch>
        </p:blipFill>
        <p:spPr>
          <a:xfrm>
            <a:off x="10601697" y="648370"/>
            <a:ext cx="796356" cy="75004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" b="4764"/>
          <a:stretch>
            <a:fillRect/>
          </a:stretch>
        </p:blipFill>
        <p:spPr>
          <a:xfrm>
            <a:off x="10297302" y="5477461"/>
            <a:ext cx="1084872" cy="104224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" b="3303"/>
          <a:stretch>
            <a:fillRect/>
          </a:stretch>
        </p:blipFill>
        <p:spPr>
          <a:xfrm>
            <a:off x="582479" y="578914"/>
            <a:ext cx="1687605" cy="163899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8"/>
          <a:stretch>
            <a:fillRect/>
          </a:stretch>
        </p:blipFill>
        <p:spPr>
          <a:xfrm>
            <a:off x="582479" y="5998586"/>
            <a:ext cx="644442" cy="6380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" b="5475"/>
          <a:stretch>
            <a:fillRect/>
          </a:stretch>
        </p:blipFill>
        <p:spPr>
          <a:xfrm>
            <a:off x="1576824" y="5230113"/>
            <a:ext cx="805406" cy="76803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01014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24" t="-875" r="27606" b="1871"/>
          <a:stretch/>
        </p:blipFill>
        <p:spPr>
          <a:xfrm rot="5400000">
            <a:off x="2635430" y="-2635430"/>
            <a:ext cx="6883400" cy="121542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52094" y="2619648"/>
            <a:ext cx="9383768" cy="2836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ZA" sz="5400" b="1" dirty="0">
                <a:latin typeface="+mj-lt"/>
                <a:ea typeface="Segoe UI" panose="020B0502040204020203" pitchFamily="34" charset="0"/>
                <a:cs typeface="Times New Roman" panose="02020603050405020304" pitchFamily="18" charset="0"/>
              </a:rPr>
              <a:t>Key Findings </a:t>
            </a:r>
            <a:r>
              <a:rPr lang="en-ZA" sz="5400" b="1" u="sng" dirty="0">
                <a:latin typeface="+mj-lt"/>
                <a:ea typeface="Segoe UI" panose="020B0502040204020203" pitchFamily="34" charset="0"/>
                <a:cs typeface="Times New Roman" panose="02020603050405020304" pitchFamily="18" charset="0"/>
              </a:rPr>
              <a:t>after</a:t>
            </a:r>
            <a:r>
              <a:rPr lang="en-ZA" sz="5400" b="1" dirty="0">
                <a:latin typeface="+mj-lt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ZA" sz="5400" b="1" dirty="0">
                <a:solidFill>
                  <a:srgbClr val="EE161F"/>
                </a:solidFill>
                <a:latin typeface="+mj-lt"/>
                <a:ea typeface="Segoe UI" panose="020B0502040204020203" pitchFamily="34" charset="0"/>
                <a:cs typeface="Times New Roman" panose="02020603050405020304" pitchFamily="18" charset="0"/>
              </a:rPr>
              <a:t>P</a:t>
            </a:r>
            <a:r>
              <a:rPr lang="en-ZA" sz="5400" b="1" dirty="0">
                <a:solidFill>
                  <a:prstClr val="white">
                    <a:lumMod val="85000"/>
                  </a:prstClr>
                </a:solidFill>
                <a:latin typeface="+mj-lt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  <a:r>
              <a:rPr lang="en-ZA" sz="5400" b="1" dirty="0">
                <a:solidFill>
                  <a:srgbClr val="FFC000"/>
                </a:solidFill>
                <a:latin typeface="+mj-lt"/>
                <a:ea typeface="Segoe UI" panose="020B0502040204020203" pitchFamily="34" charset="0"/>
                <a:cs typeface="Times New Roman" panose="02020603050405020304" pitchFamily="18" charset="0"/>
              </a:rPr>
              <a:t>L</a:t>
            </a:r>
            <a:r>
              <a:rPr lang="en-ZA" sz="5400" b="1" dirty="0">
                <a:solidFill>
                  <a:prstClr val="white">
                    <a:lumMod val="85000"/>
                  </a:prstClr>
                </a:solidFill>
                <a:latin typeface="+mj-lt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  <a:r>
              <a:rPr lang="en-ZA" sz="5400" b="1" dirty="0">
                <a:solidFill>
                  <a:srgbClr val="005587"/>
                </a:solidFill>
                <a:latin typeface="+mj-lt"/>
                <a:ea typeface="Segoe UI" panose="020B0502040204020203" pitchFamily="34" charset="0"/>
                <a:cs typeface="Times New Roman" panose="02020603050405020304" pitchFamily="18" charset="0"/>
              </a:rPr>
              <a:t>A</a:t>
            </a:r>
            <a:r>
              <a:rPr lang="en-ZA" sz="5400" b="1" dirty="0">
                <a:solidFill>
                  <a:prstClr val="white">
                    <a:lumMod val="85000"/>
                  </a:prstClr>
                </a:solidFill>
                <a:latin typeface="+mj-lt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  <a:r>
              <a:rPr lang="en-ZA" sz="5400" b="1" dirty="0">
                <a:solidFill>
                  <a:srgbClr val="3FC1C7"/>
                </a:solidFill>
                <a:latin typeface="+mj-lt"/>
                <a:ea typeface="Segoe UI" panose="020B0502040204020203" pitchFamily="34" charset="0"/>
                <a:cs typeface="Times New Roman" panose="02020603050405020304" pitchFamily="18" charset="0"/>
              </a:rPr>
              <a:t>Y</a:t>
            </a:r>
            <a:r>
              <a:rPr lang="en-ZA" sz="5400" b="1" dirty="0">
                <a:solidFill>
                  <a:srgbClr val="FFC000"/>
                </a:solidFill>
                <a:latin typeface="+mj-lt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ZA" sz="5400" b="1" dirty="0">
                <a:latin typeface="+mj-lt"/>
                <a:ea typeface="Segoe UI" panose="020B0502040204020203" pitchFamily="34" charset="0"/>
                <a:cs typeface="Times New Roman" panose="02020603050405020304" pitchFamily="18" charset="0"/>
              </a:rPr>
              <a:t>implementation</a:t>
            </a:r>
            <a:endParaRPr lang="en-ZA" sz="5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ZA" sz="5400" b="1" dirty="0">
              <a:latin typeface="+mj-lt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342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4817" y="4176421"/>
            <a:ext cx="2954483" cy="26815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8132" y="2045053"/>
            <a:ext cx="98590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dirty="0"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Educators/practitioners are excited to engage in online training: they liked the </a:t>
            </a:r>
            <a:r>
              <a:rPr lang="en-ZA" sz="4000" b="1" dirty="0"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style</a:t>
            </a:r>
            <a:r>
              <a:rPr lang="en-ZA" sz="4000" dirty="0"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ZA" sz="4000" b="1" dirty="0"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local content </a:t>
            </a:r>
            <a:r>
              <a:rPr lang="en-ZA" sz="4000" dirty="0"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and </a:t>
            </a:r>
            <a:r>
              <a:rPr lang="en-ZA" sz="4000" b="1" dirty="0"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recommended training to others</a:t>
            </a:r>
            <a:endParaRPr lang="en-ZA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9210">
            <a:off x="612724" y="526562"/>
            <a:ext cx="948344" cy="94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77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12203291" cy="3433214"/>
            <a:chOff x="0" y="5769759"/>
            <a:chExt cx="6858000" cy="1834896"/>
          </a:xfrm>
          <a:solidFill>
            <a:schemeClr val="tx2"/>
          </a:solidFill>
        </p:grpSpPr>
        <p:sp>
          <p:nvSpPr>
            <p:cNvPr id="13" name="Rectangle 12"/>
            <p:cNvSpPr/>
            <p:nvPr/>
          </p:nvSpPr>
          <p:spPr>
            <a:xfrm>
              <a:off x="0" y="5769759"/>
              <a:ext cx="6858000" cy="18348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88601" y="6398626"/>
              <a:ext cx="5417413" cy="641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3600" dirty="0">
                  <a:solidFill>
                    <a:schemeClr val="bg1"/>
                  </a:solidFill>
                  <a:latin typeface="+mj-lt"/>
                </a:rPr>
                <a:t>P.L.A.Y contributed to continuous professional development for educators/practitioners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-17291" y="504017"/>
            <a:ext cx="12361984" cy="6348430"/>
            <a:chOff x="159115" y="1433536"/>
            <a:chExt cx="6951950" cy="3976351"/>
          </a:xfrm>
        </p:grpSpPr>
        <p:sp>
          <p:nvSpPr>
            <p:cNvPr id="21" name="Rectangle 20"/>
            <p:cNvSpPr/>
            <p:nvPr/>
          </p:nvSpPr>
          <p:spPr>
            <a:xfrm>
              <a:off x="159115" y="3251903"/>
              <a:ext cx="6858000" cy="21579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082892" y="4194416"/>
              <a:ext cx="1853814" cy="751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2400" dirty="0"/>
                <a:t>Had not attended any other training on play based learning</a:t>
              </a:r>
            </a:p>
          </p:txBody>
        </p:sp>
        <p:cxnSp>
          <p:nvCxnSpPr>
            <p:cNvPr id="26" name="Straight Connector 25"/>
            <p:cNvCxnSpPr>
              <a:stCxn id="21" idx="0"/>
            </p:cNvCxnSpPr>
            <p:nvPr/>
          </p:nvCxnSpPr>
          <p:spPr>
            <a:xfrm>
              <a:off x="3588115" y="3251903"/>
              <a:ext cx="0" cy="2151732"/>
            </a:xfrm>
            <a:prstGeom prst="line">
              <a:avLst/>
            </a:prstGeom>
            <a:ln w="1238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1984" y="3920799"/>
              <a:ext cx="1128984" cy="1128984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1135357" y="4577598"/>
              <a:ext cx="1976086" cy="5976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2800" dirty="0"/>
                <a:t>did not have tertiary education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26203" y="3077577"/>
              <a:ext cx="2284862" cy="116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1500" dirty="0">
                  <a:solidFill>
                    <a:schemeClr val="accent3"/>
                  </a:solidFill>
                  <a:latin typeface="+mj-lt"/>
                </a:rPr>
                <a:t>2 </a:t>
              </a:r>
              <a:r>
                <a:rPr lang="en-ZA" sz="4400" dirty="0">
                  <a:solidFill>
                    <a:schemeClr val="accent3"/>
                  </a:solidFill>
                  <a:latin typeface="+mj-lt"/>
                </a:rPr>
                <a:t>out of </a:t>
              </a:r>
              <a:r>
                <a:rPr lang="en-ZA" sz="11500" dirty="0">
                  <a:solidFill>
                    <a:schemeClr val="accent3"/>
                  </a:solidFill>
                  <a:latin typeface="+mj-lt"/>
                </a:rPr>
                <a:t>3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741023">
              <a:off x="235393" y="1433536"/>
              <a:ext cx="898095" cy="898095"/>
            </a:xfrm>
            <a:prstGeom prst="rect">
              <a:avLst/>
            </a:prstGeom>
          </p:spPr>
        </p:pic>
      </p:grpSp>
      <p:sp>
        <p:nvSpPr>
          <p:cNvPr id="35" name="Rectangle 34"/>
          <p:cNvSpPr/>
          <p:nvPr/>
        </p:nvSpPr>
        <p:spPr>
          <a:xfrm>
            <a:off x="8464886" y="6552999"/>
            <a:ext cx="3767185" cy="3059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alt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Data from 526 Participants. Source: Fieldwork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937083" y="3555134"/>
            <a:ext cx="3345787" cy="15696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9600" dirty="0">
                <a:solidFill>
                  <a:schemeClr val="accent3"/>
                </a:solidFill>
                <a:latin typeface="+mj-lt"/>
              </a:rPr>
              <a:t>3</a:t>
            </a:r>
            <a:r>
              <a:rPr lang="en-ZA" sz="8000" dirty="0">
                <a:solidFill>
                  <a:schemeClr val="accent3"/>
                </a:solidFill>
                <a:latin typeface="+mj-lt"/>
              </a:rPr>
              <a:t> </a:t>
            </a:r>
            <a:r>
              <a:rPr lang="en-ZA" sz="4400" dirty="0">
                <a:solidFill>
                  <a:schemeClr val="accent3"/>
                </a:solidFill>
                <a:latin typeface="+mj-lt"/>
              </a:rPr>
              <a:t>out of </a:t>
            </a:r>
            <a:r>
              <a:rPr lang="en-ZA" sz="9600" dirty="0">
                <a:solidFill>
                  <a:schemeClr val="accent3"/>
                </a:solidFill>
                <a:latin typeface="+mj-lt"/>
              </a:rPr>
              <a:t>5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9961">
            <a:off x="410961" y="3561244"/>
            <a:ext cx="1379988" cy="145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24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24" t="-875" r="27606" b="1871"/>
          <a:stretch/>
        </p:blipFill>
        <p:spPr>
          <a:xfrm rot="5400000">
            <a:off x="2635430" y="-2635430"/>
            <a:ext cx="6883400" cy="121542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65365" y="2883101"/>
            <a:ext cx="944511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4400" dirty="0">
                <a:latin typeface="Segoe UI" panose="020B0502040204020203" pitchFamily="34" charset="0"/>
                <a:ea typeface="Calibri" panose="020F0502020204030204" pitchFamily="34" charset="0"/>
              </a:rPr>
              <a:t>Educators stated that they registered for </a:t>
            </a:r>
            <a:r>
              <a:rPr lang="en-ZA" sz="4400" b="1" dirty="0">
                <a:solidFill>
                  <a:srgbClr val="EE161F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P</a:t>
            </a:r>
            <a:r>
              <a:rPr lang="en-ZA" sz="4400" b="1" dirty="0">
                <a:solidFill>
                  <a:srgbClr val="D9D9D9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.</a:t>
            </a:r>
            <a:r>
              <a:rPr lang="en-ZA" sz="4400" b="1" dirty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L</a:t>
            </a:r>
            <a:r>
              <a:rPr lang="en-ZA" sz="4400" b="1" dirty="0">
                <a:solidFill>
                  <a:srgbClr val="D9D9D9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.</a:t>
            </a:r>
            <a:r>
              <a:rPr lang="en-ZA" sz="4400" b="1" dirty="0">
                <a:solidFill>
                  <a:srgbClr val="005587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A</a:t>
            </a:r>
            <a:r>
              <a:rPr lang="en-ZA" sz="4400" b="1" dirty="0">
                <a:solidFill>
                  <a:srgbClr val="D9D9D9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.</a:t>
            </a:r>
            <a:r>
              <a:rPr lang="en-ZA" sz="4400" b="1" dirty="0">
                <a:solidFill>
                  <a:srgbClr val="3FC1C7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Y</a:t>
            </a:r>
            <a:r>
              <a:rPr lang="en-ZA" sz="4400" dirty="0">
                <a:latin typeface="Segoe UI" panose="020B0502040204020203" pitchFamily="34" charset="0"/>
                <a:ea typeface="Calibri" panose="020F0502020204030204" pitchFamily="34" charset="0"/>
              </a:rPr>
              <a:t> to gain</a:t>
            </a:r>
            <a:r>
              <a:rPr lang="en-ZA" sz="4400" b="1" dirty="0">
                <a:latin typeface="Segoe UI" panose="020B0502040204020203" pitchFamily="34" charset="0"/>
                <a:ea typeface="Calibri" panose="020F0502020204030204" pitchFamily="34" charset="0"/>
              </a:rPr>
              <a:t> new knowledge and skills</a:t>
            </a:r>
            <a:r>
              <a:rPr lang="en-ZA" sz="4400" dirty="0">
                <a:latin typeface="Segoe UI" panose="020B0502040204020203" pitchFamily="34" charset="0"/>
                <a:ea typeface="Calibri" panose="020F0502020204030204" pitchFamily="34" charset="0"/>
              </a:rPr>
              <a:t> and </a:t>
            </a:r>
            <a:r>
              <a:rPr lang="en-ZA" sz="4400" b="1" dirty="0">
                <a:latin typeface="Segoe UI" panose="020B0502040204020203" pitchFamily="34" charset="0"/>
                <a:ea typeface="Calibri" panose="020F0502020204030204" pitchFamily="34" charset="0"/>
              </a:rPr>
              <a:t>improve their teaching practices</a:t>
            </a:r>
            <a:endParaRPr lang="en-ZA" sz="4400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5431920" y="685551"/>
            <a:ext cx="1512000" cy="1512000"/>
            <a:chOff x="2196018" y="3942676"/>
            <a:chExt cx="773142" cy="773142"/>
          </a:xfrm>
        </p:grpSpPr>
        <p:sp>
          <p:nvSpPr>
            <p:cNvPr id="7" name="Block Arc 6"/>
            <p:cNvSpPr/>
            <p:nvPr/>
          </p:nvSpPr>
          <p:spPr>
            <a:xfrm>
              <a:off x="2196018" y="3942676"/>
              <a:ext cx="773142" cy="773142"/>
            </a:xfrm>
            <a:prstGeom prst="blockArc">
              <a:avLst>
                <a:gd name="adj1" fmla="val 13185610"/>
                <a:gd name="adj2" fmla="val 4067215"/>
                <a:gd name="adj3" fmla="val 362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chemeClr val="tx1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84"/>
            <a:stretch/>
          </p:blipFill>
          <p:spPr>
            <a:xfrm flipH="1">
              <a:off x="2207415" y="4035482"/>
              <a:ext cx="628280" cy="5994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5573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>
            <a:cxnSpLocks noChangeAspect="1"/>
          </p:cNvCxnSpPr>
          <p:nvPr/>
        </p:nvCxnSpPr>
        <p:spPr>
          <a:xfrm flipH="1" flipV="1">
            <a:off x="10520486" y="4717438"/>
            <a:ext cx="0" cy="12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1042887"/>
              </p:ext>
            </p:extLst>
          </p:nvPr>
        </p:nvGraphicFramePr>
        <p:xfrm>
          <a:off x="528759" y="3307738"/>
          <a:ext cx="11079125" cy="1409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137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178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158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158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2158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50746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BEFORE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 </a:t>
                      </a:r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did not </a:t>
                      </a:r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understand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 had </a:t>
                      </a:r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some understanding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02" marR="6602" marT="660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 had a </a:t>
                      </a:r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good understanding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02" marR="6602" marT="660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 had an </a:t>
                      </a:r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excellent understanding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02" marR="6602" marT="660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8954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AFTER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 do not understand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 have some understanding</a:t>
                      </a:r>
                    </a:p>
                  </a:txBody>
                  <a:tcPr marL="6602" marR="6602" marT="660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 have a good understanding</a:t>
                      </a:r>
                    </a:p>
                  </a:txBody>
                  <a:tcPr marL="6602" marR="6602" marT="660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 have an excellent understanding</a:t>
                      </a:r>
                    </a:p>
                  </a:txBody>
                  <a:tcPr marL="6602" marR="6602" marT="660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>
            <a:cxnSpLocks noChangeAspect="1"/>
          </p:cNvCxnSpPr>
          <p:nvPr/>
        </p:nvCxnSpPr>
        <p:spPr>
          <a:xfrm flipH="1" flipV="1">
            <a:off x="3795221" y="2015488"/>
            <a:ext cx="0" cy="1303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 noChangeAspect="1"/>
          </p:cNvCxnSpPr>
          <p:nvPr/>
        </p:nvCxnSpPr>
        <p:spPr>
          <a:xfrm flipH="1" flipV="1">
            <a:off x="10477964" y="2774337"/>
            <a:ext cx="0" cy="54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 noChangeAspect="1"/>
          </p:cNvCxnSpPr>
          <p:nvPr/>
        </p:nvCxnSpPr>
        <p:spPr>
          <a:xfrm flipH="1" flipV="1">
            <a:off x="8223263" y="2774336"/>
            <a:ext cx="0" cy="54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 noChangeAspect="1"/>
          </p:cNvCxnSpPr>
          <p:nvPr/>
        </p:nvCxnSpPr>
        <p:spPr>
          <a:xfrm flipH="1" flipV="1">
            <a:off x="6096166" y="2488585"/>
            <a:ext cx="0" cy="82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>
            <a:spLocks noChangeAspect="1"/>
          </p:cNvSpPr>
          <p:nvPr/>
        </p:nvSpPr>
        <p:spPr>
          <a:xfrm>
            <a:off x="3039221" y="777011"/>
            <a:ext cx="1512000" cy="151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dirty="0">
                <a:latin typeface="+mj-lt"/>
              </a:rPr>
              <a:t>260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5739349" y="1856496"/>
            <a:ext cx="756000" cy="756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>
                <a:latin typeface="+mj-lt"/>
              </a:rPr>
              <a:t>142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7936783" y="2628163"/>
            <a:ext cx="540000" cy="540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ZA" dirty="0">
                <a:latin typeface="+mj-lt"/>
              </a:rPr>
              <a:t>67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10243964" y="2709698"/>
            <a:ext cx="468000" cy="468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ZA" dirty="0">
                <a:latin typeface="+mj-lt"/>
              </a:rPr>
              <a:t>26</a:t>
            </a:r>
          </a:p>
        </p:txBody>
      </p:sp>
      <p:cxnSp>
        <p:nvCxnSpPr>
          <p:cNvPr id="13" name="Straight Connector 12"/>
          <p:cNvCxnSpPr>
            <a:cxnSpLocks noChangeAspect="1"/>
          </p:cNvCxnSpPr>
          <p:nvPr/>
        </p:nvCxnSpPr>
        <p:spPr>
          <a:xfrm flipH="1" flipV="1">
            <a:off x="3745769" y="4726397"/>
            <a:ext cx="0" cy="3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 noChangeAspect="1"/>
          </p:cNvCxnSpPr>
          <p:nvPr/>
        </p:nvCxnSpPr>
        <p:spPr>
          <a:xfrm flipH="1" flipV="1">
            <a:off x="8201999" y="4662599"/>
            <a:ext cx="0" cy="82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ChangeAspect="1"/>
          </p:cNvCxnSpPr>
          <p:nvPr/>
        </p:nvCxnSpPr>
        <p:spPr>
          <a:xfrm flipV="1">
            <a:off x="6126949" y="4673236"/>
            <a:ext cx="1106" cy="295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>
            <a:spLocks noChangeAspect="1"/>
          </p:cNvSpPr>
          <p:nvPr/>
        </p:nvSpPr>
        <p:spPr>
          <a:xfrm>
            <a:off x="3564276" y="4850991"/>
            <a:ext cx="360000" cy="360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dirty="0">
                <a:solidFill>
                  <a:schemeClr val="tx1"/>
                </a:solidFill>
                <a:latin typeface="+mj-lt"/>
              </a:rPr>
              <a:t>5</a:t>
            </a: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5877125" y="4824955"/>
            <a:ext cx="468000" cy="468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dirty="0">
                <a:latin typeface="+mj-lt"/>
              </a:rPr>
              <a:t>24</a:t>
            </a: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7751999" y="5415074"/>
            <a:ext cx="900000" cy="90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dirty="0">
                <a:latin typeface="+mj-lt"/>
              </a:rPr>
              <a:t>177</a:t>
            </a: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9800486" y="5281052"/>
            <a:ext cx="1440000" cy="14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600" dirty="0">
                <a:latin typeface="+mj-lt"/>
              </a:rPr>
              <a:t>287</a:t>
            </a:r>
          </a:p>
        </p:txBody>
      </p:sp>
      <p:sp>
        <p:nvSpPr>
          <p:cNvPr id="21" name="Rectangle 20"/>
          <p:cNvSpPr>
            <a:spLocks noChangeAspect="1"/>
          </p:cNvSpPr>
          <p:nvPr/>
        </p:nvSpPr>
        <p:spPr>
          <a:xfrm>
            <a:off x="3224639" y="2235540"/>
            <a:ext cx="5741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1600" dirty="0"/>
              <a:t>53%</a:t>
            </a:r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5587273" y="2572799"/>
            <a:ext cx="5245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1400" dirty="0"/>
              <a:t>29%</a:t>
            </a:r>
          </a:p>
        </p:txBody>
      </p:sp>
      <p:sp>
        <p:nvSpPr>
          <p:cNvPr id="23" name="Rectangle 22"/>
          <p:cNvSpPr>
            <a:spLocks noChangeAspect="1"/>
          </p:cNvSpPr>
          <p:nvPr/>
        </p:nvSpPr>
        <p:spPr>
          <a:xfrm>
            <a:off x="7629850" y="2999598"/>
            <a:ext cx="5245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1400" dirty="0"/>
              <a:t>14%</a:t>
            </a:r>
          </a:p>
        </p:txBody>
      </p:sp>
      <p:sp>
        <p:nvSpPr>
          <p:cNvPr id="24" name="Rectangle 23"/>
          <p:cNvSpPr>
            <a:spLocks noChangeAspect="1"/>
          </p:cNvSpPr>
          <p:nvPr/>
        </p:nvSpPr>
        <p:spPr>
          <a:xfrm>
            <a:off x="9952480" y="3009445"/>
            <a:ext cx="4283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1400" dirty="0"/>
              <a:t>5%</a:t>
            </a:r>
          </a:p>
        </p:txBody>
      </p:sp>
      <p:sp>
        <p:nvSpPr>
          <p:cNvPr id="25" name="Rectangle 24"/>
          <p:cNvSpPr>
            <a:spLocks noChangeAspect="1"/>
          </p:cNvSpPr>
          <p:nvPr/>
        </p:nvSpPr>
        <p:spPr>
          <a:xfrm>
            <a:off x="3224639" y="5058955"/>
            <a:ext cx="4283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1400" dirty="0"/>
              <a:t>1%</a:t>
            </a:r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5618305" y="5174580"/>
            <a:ext cx="4283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1400" dirty="0"/>
              <a:t>5%</a:t>
            </a:r>
          </a:p>
        </p:txBody>
      </p:sp>
      <p:sp>
        <p:nvSpPr>
          <p:cNvPr id="27" name="Rectangle 26"/>
          <p:cNvSpPr>
            <a:spLocks noChangeAspect="1"/>
          </p:cNvSpPr>
          <p:nvPr/>
        </p:nvSpPr>
        <p:spPr>
          <a:xfrm>
            <a:off x="7489747" y="6161185"/>
            <a:ext cx="5245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1400" dirty="0"/>
              <a:t>34%</a:t>
            </a:r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9375058" y="6315073"/>
            <a:ext cx="5741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1600" dirty="0"/>
              <a:t>58%</a:t>
            </a:r>
          </a:p>
        </p:txBody>
      </p:sp>
      <p:cxnSp>
        <p:nvCxnSpPr>
          <p:cNvPr id="29" name="Straight Connector 28"/>
          <p:cNvCxnSpPr>
            <a:cxnSpLocks noChangeAspect="1"/>
          </p:cNvCxnSpPr>
          <p:nvPr/>
        </p:nvCxnSpPr>
        <p:spPr>
          <a:xfrm>
            <a:off x="2834034" y="3307738"/>
            <a:ext cx="878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 noChangeAspect="1"/>
          </p:cNvCxnSpPr>
          <p:nvPr/>
        </p:nvCxnSpPr>
        <p:spPr>
          <a:xfrm>
            <a:off x="2821837" y="4696899"/>
            <a:ext cx="874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 noChangeAspect="1"/>
          </p:cNvCxnSpPr>
          <p:nvPr/>
        </p:nvCxnSpPr>
        <p:spPr>
          <a:xfrm>
            <a:off x="2821837" y="4070644"/>
            <a:ext cx="8748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>
            <a:spLocks noChangeAspect="1"/>
          </p:cNvSpPr>
          <p:nvPr/>
        </p:nvSpPr>
        <p:spPr>
          <a:xfrm>
            <a:off x="4683970" y="209690"/>
            <a:ext cx="73050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"/>
            <a:r>
              <a:rPr lang="en-ZA" sz="2800" dirty="0">
                <a:solidFill>
                  <a:schemeClr val="tx2"/>
                </a:solidFill>
                <a:latin typeface="+mj-lt"/>
              </a:rPr>
              <a:t>Participants reported having an excellent understanding of play-based learning after completing the course, compared before attending the course</a:t>
            </a:r>
          </a:p>
        </p:txBody>
      </p:sp>
      <p:sp>
        <p:nvSpPr>
          <p:cNvPr id="77" name="Rectangle 76"/>
          <p:cNvSpPr/>
          <p:nvPr/>
        </p:nvSpPr>
        <p:spPr>
          <a:xfrm>
            <a:off x="0" y="6583004"/>
            <a:ext cx="2323072" cy="256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alt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 Source: Teacher Interviews. Fieldwork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850273" y="3030375"/>
            <a:ext cx="10246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en-ZA" sz="1000" dirty="0">
                <a:solidFill>
                  <a:schemeClr val="bg1">
                    <a:lumMod val="50000"/>
                  </a:schemeClr>
                </a:solidFill>
              </a:rPr>
              <a:t>495 Responses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772447" y="4768932"/>
            <a:ext cx="10246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en-ZA" sz="1000" dirty="0">
                <a:solidFill>
                  <a:schemeClr val="bg1">
                    <a:lumMod val="50000"/>
                  </a:schemeClr>
                </a:solidFill>
              </a:rPr>
              <a:t>493 Responses</a:t>
            </a:r>
          </a:p>
        </p:txBody>
      </p:sp>
    </p:spTree>
    <p:extLst>
      <p:ext uri="{BB962C8B-B14F-4D97-AF65-F5344CB8AC3E}">
        <p14:creationId xmlns:p14="http://schemas.microsoft.com/office/powerpoint/2010/main" val="1856216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93257"/>
            <a:ext cx="12192000" cy="45892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/>
          <p:cNvSpPr/>
          <p:nvPr/>
        </p:nvSpPr>
        <p:spPr>
          <a:xfrm>
            <a:off x="247167" y="2695035"/>
            <a:ext cx="112530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1200"/>
              </a:spcAft>
            </a:pPr>
            <a:r>
              <a:rPr lang="en-ZA" sz="3200" dirty="0">
                <a:solidFill>
                  <a:schemeClr val="accent2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“Much </a:t>
            </a:r>
            <a:r>
              <a:rPr lang="en-ZA" sz="3200" b="1" dirty="0">
                <a:solidFill>
                  <a:schemeClr val="accent2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more interaction </a:t>
            </a:r>
            <a:r>
              <a:rPr lang="en-ZA" sz="3200" dirty="0">
                <a:solidFill>
                  <a:schemeClr val="accent2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the children, meaning sitting down with them on the floor</a:t>
            </a:r>
            <a:r>
              <a:rPr lang="en-ZA" sz="3200" dirty="0" smtClean="0">
                <a:solidFill>
                  <a:schemeClr val="accent2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228600">
              <a:spcAft>
                <a:spcPts val="1200"/>
              </a:spcAft>
            </a:pPr>
            <a:endParaRPr lang="en-ZA" sz="3200" dirty="0">
              <a:solidFill>
                <a:schemeClr val="accent2"/>
              </a:solidFill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spcAft>
                <a:spcPts val="1200"/>
              </a:spcAft>
            </a:pPr>
            <a:r>
              <a:rPr lang="en-ZA" sz="3200" dirty="0">
                <a:solidFill>
                  <a:schemeClr val="accent4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“I used to teach children by just talking to them but </a:t>
            </a:r>
            <a:r>
              <a:rPr lang="en-ZA" sz="3200" b="1" dirty="0">
                <a:solidFill>
                  <a:schemeClr val="accent4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a result of </a:t>
            </a:r>
            <a:r>
              <a:rPr lang="en-ZA" sz="3200" b="1" dirty="0">
                <a:solidFill>
                  <a:srgbClr val="EE161F"/>
                </a:solidFill>
                <a:ea typeface="Segoe UI" panose="020B0502040204020203" pitchFamily="34" charset="0"/>
                <a:cs typeface="Times New Roman" panose="02020603050405020304" pitchFamily="18" charset="0"/>
              </a:rPr>
              <a:t>P</a:t>
            </a:r>
            <a:r>
              <a:rPr lang="en-ZA" sz="3200" b="1" dirty="0">
                <a:solidFill>
                  <a:prstClr val="white">
                    <a:lumMod val="85000"/>
                  </a:prstClr>
                </a:solidFill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  <a:r>
              <a:rPr lang="en-ZA" sz="3200" b="1" dirty="0">
                <a:solidFill>
                  <a:srgbClr val="FFC000"/>
                </a:solidFill>
                <a:ea typeface="Segoe UI" panose="020B0502040204020203" pitchFamily="34" charset="0"/>
                <a:cs typeface="Times New Roman" panose="02020603050405020304" pitchFamily="18" charset="0"/>
              </a:rPr>
              <a:t>L</a:t>
            </a:r>
            <a:r>
              <a:rPr lang="en-ZA" sz="3200" b="1" dirty="0">
                <a:solidFill>
                  <a:prstClr val="white">
                    <a:lumMod val="85000"/>
                  </a:prstClr>
                </a:solidFill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  <a:r>
              <a:rPr lang="en-ZA" sz="3200" b="1" dirty="0">
                <a:solidFill>
                  <a:schemeClr val="tx2">
                    <a:lumMod val="40000"/>
                    <a:lumOff val="60000"/>
                  </a:schemeClr>
                </a:solidFill>
                <a:ea typeface="Segoe UI" panose="020B0502040204020203" pitchFamily="34" charset="0"/>
                <a:cs typeface="Times New Roman" panose="02020603050405020304" pitchFamily="18" charset="0"/>
              </a:rPr>
              <a:t>A</a:t>
            </a:r>
            <a:r>
              <a:rPr lang="en-ZA" sz="3200" b="1" dirty="0">
                <a:solidFill>
                  <a:prstClr val="white">
                    <a:lumMod val="85000"/>
                  </a:prstClr>
                </a:solidFill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  <a:r>
              <a:rPr lang="en-ZA" sz="3200" b="1" dirty="0">
                <a:solidFill>
                  <a:srgbClr val="3FC1C7"/>
                </a:solidFill>
                <a:ea typeface="Segoe UI" panose="020B0502040204020203" pitchFamily="34" charset="0"/>
                <a:cs typeface="Times New Roman" panose="02020603050405020304" pitchFamily="18" charset="0"/>
              </a:rPr>
              <a:t>Y</a:t>
            </a:r>
            <a:r>
              <a:rPr lang="en-ZA" sz="3200" dirty="0">
                <a:solidFill>
                  <a:schemeClr val="accent4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 have now </a:t>
            </a:r>
            <a:r>
              <a:rPr lang="en-ZA" sz="3200" b="1" dirty="0">
                <a:solidFill>
                  <a:schemeClr val="accent4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introduced practical [activities] like using building blocks</a:t>
            </a:r>
            <a:r>
              <a:rPr lang="en-ZA" sz="3200" dirty="0">
                <a:solidFill>
                  <a:schemeClr val="accent4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457200" indent="-228600" algn="r">
              <a:spcAft>
                <a:spcPts val="1200"/>
              </a:spcAft>
            </a:pPr>
            <a:r>
              <a:rPr lang="en-ZA" b="1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P.L.A.Y. participants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47167" y="0"/>
            <a:ext cx="11495949" cy="6700955"/>
            <a:chOff x="1455708" y="3364909"/>
            <a:chExt cx="11495949" cy="6700955"/>
          </a:xfrm>
        </p:grpSpPr>
        <p:grpSp>
          <p:nvGrpSpPr>
            <p:cNvPr id="10" name="Group 9"/>
            <p:cNvGrpSpPr/>
            <p:nvPr/>
          </p:nvGrpSpPr>
          <p:grpSpPr>
            <a:xfrm>
              <a:off x="1455708" y="3364909"/>
              <a:ext cx="9445022" cy="2717147"/>
              <a:chOff x="1455708" y="3364909"/>
              <a:chExt cx="9445022" cy="2717147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455708" y="3364909"/>
                <a:ext cx="3123792" cy="2717147"/>
                <a:chOff x="508180" y="3577450"/>
                <a:chExt cx="2277748" cy="2277748"/>
              </a:xfrm>
            </p:grpSpPr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8180" y="3577450"/>
                  <a:ext cx="2277748" cy="2277748"/>
                </a:xfrm>
                <a:prstGeom prst="rect">
                  <a:avLst/>
                </a:prstGeom>
              </p:spPr>
            </p:pic>
            <p:sp>
              <p:nvSpPr>
                <p:cNvPr id="16" name="Rectangle 15"/>
                <p:cNvSpPr/>
                <p:nvPr/>
              </p:nvSpPr>
              <p:spPr>
                <a:xfrm>
                  <a:off x="754108" y="4108980"/>
                  <a:ext cx="1785892" cy="909466"/>
                </a:xfrm>
                <a:prstGeom prst="rect">
                  <a:avLst/>
                </a:prstGeom>
                <a:solidFill>
                  <a:srgbClr val="00D07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</p:grpSp>
          <p:sp>
            <p:nvSpPr>
              <p:cNvPr id="13" name="Rectangle 12"/>
              <p:cNvSpPr/>
              <p:nvPr/>
            </p:nvSpPr>
            <p:spPr>
              <a:xfrm>
                <a:off x="4762430" y="4088350"/>
                <a:ext cx="61383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ZA" sz="3600" dirty="0">
                    <a:solidFill>
                      <a:schemeClr val="tx2"/>
                    </a:solidFill>
                  </a:rPr>
                  <a:t>Of educators mentioned changing a teaching practice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638638" y="3901071"/>
                <a:ext cx="27686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9600" dirty="0">
                    <a:solidFill>
                      <a:schemeClr val="tx2"/>
                    </a:solidFill>
                    <a:latin typeface="+mj-lt"/>
                  </a:rPr>
                  <a:t>88%</a:t>
                </a: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10304778" y="9819643"/>
              <a:ext cx="264687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b"/>
              <a:r>
                <a:rPr lang="en-ZA" sz="1000" dirty="0">
                  <a:solidFill>
                    <a:schemeClr val="bg1"/>
                  </a:solidFill>
                </a:rPr>
                <a:t>449 participants. Source: Teacher Interviews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2185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9382" y="5103011"/>
            <a:ext cx="1466850" cy="152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95"/>
          <a:stretch/>
        </p:blipFill>
        <p:spPr>
          <a:xfrm>
            <a:off x="622260" y="-156780"/>
            <a:ext cx="2788597" cy="16286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260" y="1686392"/>
            <a:ext cx="10233386" cy="425535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ZA" sz="2400" dirty="0"/>
              <a:t>Powerful Learning Around You (</a:t>
            </a:r>
            <a:r>
              <a:rPr lang="en-ZA" sz="2400" b="1" dirty="0">
                <a:solidFill>
                  <a:srgbClr val="FF0000"/>
                </a:solidFill>
              </a:rPr>
              <a:t>P</a:t>
            </a:r>
            <a:r>
              <a:rPr lang="en-ZA" sz="2400" b="1" dirty="0"/>
              <a:t>.</a:t>
            </a:r>
            <a:r>
              <a:rPr lang="en-ZA" sz="2400" b="1" dirty="0">
                <a:solidFill>
                  <a:schemeClr val="accent2"/>
                </a:solidFill>
              </a:rPr>
              <a:t>L</a:t>
            </a:r>
            <a:r>
              <a:rPr lang="en-ZA" sz="2400" b="1" dirty="0"/>
              <a:t>.</a:t>
            </a:r>
            <a:r>
              <a:rPr lang="en-ZA" sz="2400" b="1" dirty="0">
                <a:solidFill>
                  <a:schemeClr val="tx2"/>
                </a:solidFill>
              </a:rPr>
              <a:t>A</a:t>
            </a:r>
            <a:r>
              <a:rPr lang="en-ZA" sz="2400" b="1" dirty="0"/>
              <a:t>.</a:t>
            </a:r>
            <a:r>
              <a:rPr lang="en-ZA" sz="2400" b="1" dirty="0">
                <a:solidFill>
                  <a:schemeClr val="accent1"/>
                </a:solidFill>
              </a:rPr>
              <a:t>Y</a:t>
            </a:r>
            <a:r>
              <a:rPr lang="en-ZA" sz="2400" dirty="0"/>
              <a:t>) is a </a:t>
            </a:r>
            <a:r>
              <a:rPr lang="en-ZA" sz="2400" b="1" dirty="0"/>
              <a:t>FREE online in-service training course </a:t>
            </a:r>
            <a:r>
              <a:rPr lang="en-ZA" sz="2400" dirty="0"/>
              <a:t>that complements existing and formal training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ZA" sz="2400" dirty="0"/>
              <a:t>Qualifies participants for the </a:t>
            </a:r>
            <a:r>
              <a:rPr lang="en-ZA" sz="2400" b="1" dirty="0"/>
              <a:t>15 Continuous Professional Development</a:t>
            </a:r>
            <a:r>
              <a:rPr lang="en-ZA" sz="2400" dirty="0"/>
              <a:t> points with the South African Council for Educators (SACE)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ZA" sz="2400" b="1" dirty="0"/>
              <a:t>Goal: </a:t>
            </a:r>
            <a:r>
              <a:rPr lang="en-ZA" sz="2400" dirty="0"/>
              <a:t>train </a:t>
            </a:r>
            <a:r>
              <a:rPr lang="en-ZA" sz="2400" b="1" dirty="0"/>
              <a:t>150,000 ECD practitioners, caregivers (including parents) and Grade R to 3 educators by end of 2018 </a:t>
            </a:r>
            <a:r>
              <a:rPr lang="en-ZA" sz="2400" dirty="0"/>
              <a:t>to strengthen skills and knowledge to </a:t>
            </a:r>
            <a:r>
              <a:rPr lang="en-ZA" sz="2400" b="1" dirty="0"/>
              <a:t>implement play-based learning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ZA" sz="2400" dirty="0"/>
              <a:t>Implemented by Cotlands, in partnership with UNICEF, DBE and LEGO Foundation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22260" y="5941746"/>
            <a:ext cx="7024990" cy="598181"/>
            <a:chOff x="622260" y="6083930"/>
            <a:chExt cx="6377900" cy="54308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260" y="6101316"/>
              <a:ext cx="1344960" cy="52569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20" b="12237"/>
            <a:stretch/>
          </p:blipFill>
          <p:spPr>
            <a:xfrm>
              <a:off x="2236536" y="6112375"/>
              <a:ext cx="1232275" cy="508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4147" y="6222574"/>
              <a:ext cx="1049220" cy="25242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0408" y="6083930"/>
              <a:ext cx="1819752" cy="5297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6998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1907" y="1260149"/>
            <a:ext cx="1034950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1200"/>
              </a:spcAft>
            </a:pPr>
            <a:r>
              <a:rPr lang="en-ZA" sz="3200" dirty="0">
                <a:solidFill>
                  <a:schemeClr val="tx2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“I have ensured that I make the </a:t>
            </a:r>
            <a:r>
              <a:rPr lang="en-ZA" sz="3200" b="1" dirty="0">
                <a:solidFill>
                  <a:schemeClr val="tx2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classroom conducive for play based learning</a:t>
            </a:r>
            <a:r>
              <a:rPr lang="en-ZA" sz="3200" dirty="0">
                <a:solidFill>
                  <a:schemeClr val="tx2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en-ZA" sz="3200" b="1" dirty="0">
                <a:solidFill>
                  <a:schemeClr val="tx2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allocating different corners for different play activities</a:t>
            </a:r>
            <a:r>
              <a:rPr lang="en-ZA" sz="3200" dirty="0" smtClean="0">
                <a:solidFill>
                  <a:schemeClr val="tx2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br>
              <a:rPr lang="en-ZA" sz="3200" dirty="0" smtClean="0">
                <a:solidFill>
                  <a:schemeClr val="tx2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ZA" sz="3200" dirty="0">
              <a:solidFill>
                <a:schemeClr val="tx2"/>
              </a:solidFill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spcAft>
                <a:spcPts val="1200"/>
              </a:spcAft>
            </a:pPr>
            <a:r>
              <a:rPr lang="en-ZA" sz="3200" dirty="0">
                <a:solidFill>
                  <a:srgbClr val="0070C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“Giving them </a:t>
            </a:r>
            <a:r>
              <a:rPr lang="en-ZA" sz="3200" b="1" dirty="0">
                <a:solidFill>
                  <a:srgbClr val="0070C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room to play and express themselves</a:t>
            </a:r>
            <a:r>
              <a:rPr lang="en-ZA" sz="3200" dirty="0">
                <a:solidFill>
                  <a:srgbClr val="0070C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228600">
              <a:spcAft>
                <a:spcPts val="1200"/>
              </a:spcAft>
            </a:pPr>
            <a:endParaRPr lang="en-ZA" sz="3200" dirty="0" smtClean="0">
              <a:solidFill>
                <a:schemeClr val="tx2"/>
              </a:solidFill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spcAft>
                <a:spcPts val="1200"/>
              </a:spcAft>
            </a:pPr>
            <a:r>
              <a:rPr lang="en-ZA" sz="3200" dirty="0" smtClean="0">
                <a:solidFill>
                  <a:schemeClr val="tx2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ZA" sz="3200" dirty="0">
                <a:solidFill>
                  <a:schemeClr val="tx2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now use pictures on the wall for teaching. </a:t>
            </a:r>
            <a:r>
              <a:rPr lang="en-ZA" sz="3200" b="1" dirty="0">
                <a:solidFill>
                  <a:schemeClr val="tx2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ZA" sz="3200" dirty="0">
                <a:solidFill>
                  <a:schemeClr val="tx2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ZA" sz="3200" b="1" dirty="0">
                <a:solidFill>
                  <a:schemeClr val="tx2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did not have pictures before training</a:t>
            </a:r>
            <a:r>
              <a:rPr lang="en-ZA" sz="3200" dirty="0">
                <a:solidFill>
                  <a:schemeClr val="tx2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337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3761" b="9405"/>
          <a:stretch/>
        </p:blipFill>
        <p:spPr>
          <a:xfrm>
            <a:off x="6691086" y="1679616"/>
            <a:ext cx="5500914" cy="51783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2246" y="686616"/>
            <a:ext cx="11363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9600" dirty="0">
                <a:solidFill>
                  <a:schemeClr val="bg1"/>
                </a:solidFill>
                <a:latin typeface="Georgia"/>
              </a:rPr>
              <a:t>Perceptions of Play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2246" y="2586716"/>
            <a:ext cx="650083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Many, but not all, </a:t>
            </a:r>
            <a:r>
              <a:rPr lang="en-GB" sz="3200" dirty="0"/>
              <a:t>educators, principals, and ECD officials are positive about learning through play, in line with policy</a:t>
            </a:r>
          </a:p>
          <a:p>
            <a:endParaRPr lang="en-GB" sz="2400" dirty="0"/>
          </a:p>
          <a:p>
            <a:endParaRPr lang="en-ZA" sz="2000" dirty="0">
              <a:solidFill>
                <a:srgbClr val="203B52">
                  <a:lumMod val="50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049" y="6422907"/>
            <a:ext cx="3467616" cy="289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altLang="en-US" sz="1200" dirty="0">
                <a:solidFill>
                  <a:srgbClr val="203B52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Source: Teacher and Principal Perception Surveys</a:t>
            </a:r>
          </a:p>
        </p:txBody>
      </p:sp>
    </p:spTree>
    <p:extLst>
      <p:ext uri="{BB962C8B-B14F-4D97-AF65-F5344CB8AC3E}">
        <p14:creationId xmlns:p14="http://schemas.microsoft.com/office/powerpoint/2010/main" val="235271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"/>
            <a:ext cx="611670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Rectangle 1"/>
          <p:cNvSpPr/>
          <p:nvPr/>
        </p:nvSpPr>
        <p:spPr>
          <a:xfrm>
            <a:off x="393741" y="488003"/>
            <a:ext cx="508344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3200" b="1" dirty="0">
                <a:latin typeface="+mj-lt"/>
                <a:ea typeface="Segoe UI" panose="020B0502040204020203" pitchFamily="34" charset="0"/>
                <a:cs typeface="Times New Roman" panose="02020603050405020304" pitchFamily="18" charset="0"/>
              </a:rPr>
              <a:t>Children learn through</a:t>
            </a:r>
          </a:p>
          <a:p>
            <a:pPr algn="ctr"/>
            <a:r>
              <a:rPr lang="en-ZA" sz="3200" b="1" dirty="0">
                <a:latin typeface="+mj-lt"/>
                <a:ea typeface="Segoe UI" panose="020B0502040204020203" pitchFamily="34" charset="0"/>
                <a:cs typeface="Times New Roman" panose="02020603050405020304" pitchFamily="18" charset="0"/>
              </a:rPr>
              <a:t>free play </a:t>
            </a:r>
            <a:endParaRPr lang="en-ZA" sz="3200" b="1" dirty="0">
              <a:latin typeface="+mj-lt"/>
            </a:endParaRPr>
          </a:p>
        </p:txBody>
      </p:sp>
      <p:graphicFrame>
        <p:nvGraphicFramePr>
          <p:cNvPr id="3" name="Char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657492"/>
              </p:ext>
            </p:extLst>
          </p:nvPr>
        </p:nvGraphicFramePr>
        <p:xfrm>
          <a:off x="202044" y="1466193"/>
          <a:ext cx="5077650" cy="4191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3"/>
          <p:cNvSpPr>
            <a:spLocks noChangeAspect="1"/>
          </p:cNvSpPr>
          <p:nvPr/>
        </p:nvSpPr>
        <p:spPr>
          <a:xfrm>
            <a:off x="1114003" y="2178365"/>
            <a:ext cx="720000" cy="720000"/>
          </a:xfrm>
          <a:prstGeom prst="ellipse">
            <a:avLst/>
          </a:prstGeom>
          <a:solidFill>
            <a:srgbClr val="0A5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dirty="0">
                <a:ea typeface="Segoe UI" panose="020B0502040204020203" pitchFamily="34" charset="0"/>
                <a:cs typeface="Segoe UI" panose="020B0502040204020203" pitchFamily="34" charset="0"/>
              </a:rPr>
              <a:t>61%</a:t>
            </a: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3313435" y="4813265"/>
            <a:ext cx="684000" cy="68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dirty="0">
                <a:ea typeface="Segoe UI" panose="020B0502040204020203" pitchFamily="34" charset="0"/>
                <a:cs typeface="Segoe UI" panose="020B0502040204020203" pitchFamily="34" charset="0"/>
              </a:rPr>
              <a:t>39%</a:t>
            </a:r>
          </a:p>
        </p:txBody>
      </p:sp>
      <p:sp>
        <p:nvSpPr>
          <p:cNvPr id="6" name="Rectangle 5"/>
          <p:cNvSpPr/>
          <p:nvPr/>
        </p:nvSpPr>
        <p:spPr>
          <a:xfrm>
            <a:off x="359784" y="5453456"/>
            <a:ext cx="5314891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ZA" sz="2400" b="1" dirty="0">
                <a:solidFill>
                  <a:srgbClr val="FF0000"/>
                </a:solidFill>
                <a:ea typeface="Segoe UI" panose="020B0502040204020203" pitchFamily="34" charset="0"/>
                <a:cs typeface="Times New Roman" panose="02020603050405020304" pitchFamily="18" charset="0"/>
              </a:rPr>
              <a:t>39%</a:t>
            </a:r>
            <a:r>
              <a:rPr lang="en-ZA" sz="2400" dirty="0">
                <a:solidFill>
                  <a:srgbClr val="FF0000"/>
                </a:solidFill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ZA" sz="2400" dirty="0">
                <a:solidFill>
                  <a:schemeClr val="tx1">
                    <a:lumMod val="75000"/>
                    <a:lumOff val="25000"/>
                  </a:schemeClr>
                </a:solidFill>
                <a:ea typeface="Segoe UI" panose="020B0502040204020203" pitchFamily="34" charset="0"/>
                <a:cs typeface="Times New Roman" panose="02020603050405020304" pitchFamily="18" charset="0"/>
              </a:rPr>
              <a:t>of practitioners, educators and principals believe that children do not learn anything during free play</a:t>
            </a: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1706889" y="3119825"/>
            <a:ext cx="2290546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ZA" sz="2000" b="1" dirty="0">
                <a:solidFill>
                  <a:schemeClr val="accent5">
                    <a:lumMod val="50000"/>
                  </a:schemeClr>
                </a:solidFill>
                <a:ea typeface="Segoe UI" panose="020B0502040204020203" pitchFamily="34" charset="0"/>
                <a:cs typeface="Times New Roman" panose="02020603050405020304" pitchFamily="18" charset="0"/>
              </a:rPr>
              <a:t>free play leads to some learning in children </a:t>
            </a: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6567868" y="1813749"/>
            <a:ext cx="3865163" cy="15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/>
          <p:cNvSpPr/>
          <p:nvPr/>
        </p:nvSpPr>
        <p:spPr>
          <a:xfrm>
            <a:off x="6604542" y="394259"/>
            <a:ext cx="48758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800" b="1" dirty="0">
                <a:latin typeface="+mj-lt"/>
                <a:ea typeface="Segoe UI" panose="020B0502040204020203" pitchFamily="34" charset="0"/>
                <a:cs typeface="Times New Roman" panose="02020603050405020304" pitchFamily="18" charset="0"/>
              </a:rPr>
              <a:t>Learning should be learner-centred rather than teacher directed 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 flipV="1">
            <a:off x="6567868" y="4389718"/>
            <a:ext cx="5409387" cy="269251"/>
            <a:chOff x="3373772" y="8591817"/>
            <a:chExt cx="1800000" cy="252000"/>
          </a:xfrm>
        </p:grpSpPr>
        <p:sp>
          <p:nvSpPr>
            <p:cNvPr id="11" name="Flowchart: Process 10"/>
            <p:cNvSpPr/>
            <p:nvPr/>
          </p:nvSpPr>
          <p:spPr>
            <a:xfrm>
              <a:off x="4633772" y="8591817"/>
              <a:ext cx="540000" cy="252000"/>
            </a:xfrm>
            <a:prstGeom prst="flowChartProcess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2" name="Flowchart: Process 11"/>
            <p:cNvSpPr/>
            <p:nvPr/>
          </p:nvSpPr>
          <p:spPr>
            <a:xfrm>
              <a:off x="3373772" y="8591817"/>
              <a:ext cx="1260000" cy="252000"/>
            </a:xfrm>
            <a:prstGeom prst="flowChartProcess">
              <a:avLst/>
            </a:prstGeom>
            <a:solidFill>
              <a:srgbClr val="0A53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6567868" y="2015398"/>
            <a:ext cx="52107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4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70% </a:t>
            </a:r>
            <a:r>
              <a:rPr lang="en-Z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of practitioners, educators and principals surveyed believe a learner-centred approach is central to teaching</a:t>
            </a:r>
            <a:endParaRPr lang="en-ZA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18400" y="5453456"/>
            <a:ext cx="4584716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</a:pPr>
            <a:r>
              <a:rPr lang="en-ZA" sz="24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30%</a:t>
            </a:r>
            <a:r>
              <a:rPr lang="en-ZA" sz="24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Z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still believe learning should only be teacher directed</a:t>
            </a:r>
          </a:p>
        </p:txBody>
      </p:sp>
      <p:cxnSp>
        <p:nvCxnSpPr>
          <p:cNvPr id="15" name="Straight Connector 14"/>
          <p:cNvCxnSpPr>
            <a:cxnSpLocks noChangeAspect="1"/>
          </p:cNvCxnSpPr>
          <p:nvPr/>
        </p:nvCxnSpPr>
        <p:spPr>
          <a:xfrm flipV="1">
            <a:off x="7120101" y="4229195"/>
            <a:ext cx="0" cy="150349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8"/>
          <a:stretch>
            <a:fillRect/>
          </a:stretch>
        </p:blipFill>
        <p:spPr>
          <a:xfrm>
            <a:off x="11171319" y="4602127"/>
            <a:ext cx="618168" cy="612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EE161F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r="13812" b="26630"/>
          <a:stretch>
            <a:fillRect/>
          </a:stretch>
        </p:blipFill>
        <p:spPr>
          <a:xfrm>
            <a:off x="6814606" y="3907257"/>
            <a:ext cx="602577" cy="612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A537F"/>
            </a:solidFill>
          </a:ln>
        </p:spPr>
      </p:pic>
    </p:spTree>
    <p:extLst>
      <p:ext uri="{BB962C8B-B14F-4D97-AF65-F5344CB8AC3E}">
        <p14:creationId xmlns:p14="http://schemas.microsoft.com/office/powerpoint/2010/main" val="4116015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9279"/>
            <a:ext cx="9953722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545" t="5127" b="26668"/>
          <a:stretch/>
        </p:blipFill>
        <p:spPr>
          <a:xfrm flipH="1">
            <a:off x="4583792" y="-39279"/>
            <a:ext cx="7608208" cy="690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58302" y="1007188"/>
            <a:ext cx="616267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Clr>
                <a:srgbClr val="53A29E"/>
              </a:buClr>
              <a:buSzPct val="200000"/>
              <a:buFont typeface="Wingdings" panose="05000000000000000000" pitchFamily="2" charset="2"/>
              <a:buChar char="§"/>
            </a:pPr>
            <a:r>
              <a:rPr lang="en-ZA" sz="4000" dirty="0">
                <a:solidFill>
                  <a:prstClr val="black"/>
                </a:solidFill>
              </a:rPr>
              <a:t>Low or insufficient levels of engagement with the P.L.A.Y. training</a:t>
            </a:r>
          </a:p>
          <a:p>
            <a:pPr marL="457200" indent="-457200">
              <a:spcBef>
                <a:spcPts val="600"/>
              </a:spcBef>
              <a:buClr>
                <a:srgbClr val="53A29E"/>
              </a:buClr>
              <a:buSzPct val="200000"/>
              <a:buFont typeface="Wingdings" panose="05000000000000000000" pitchFamily="2" charset="2"/>
              <a:buChar char="§"/>
            </a:pPr>
            <a:r>
              <a:rPr lang="en-ZA" sz="4000" dirty="0">
                <a:solidFill>
                  <a:prstClr val="black"/>
                </a:solidFill>
              </a:rPr>
              <a:t>Lack of a supportive management</a:t>
            </a:r>
          </a:p>
          <a:p>
            <a:pPr marL="457200" indent="-457200">
              <a:spcBef>
                <a:spcPts val="600"/>
              </a:spcBef>
              <a:buClr>
                <a:srgbClr val="53A29E"/>
              </a:buClr>
              <a:buSzPct val="200000"/>
              <a:buFont typeface="Wingdings" panose="05000000000000000000" pitchFamily="2" charset="2"/>
              <a:buChar char="§"/>
            </a:pPr>
            <a:r>
              <a:rPr lang="en-ZA" sz="4000" dirty="0">
                <a:solidFill>
                  <a:prstClr val="black"/>
                </a:solidFill>
              </a:rPr>
              <a:t>No opportunity to practice their new </a:t>
            </a:r>
            <a:r>
              <a:rPr lang="en-ZA" sz="4000" dirty="0" smtClean="0">
                <a:solidFill>
                  <a:prstClr val="black"/>
                </a:solidFill>
              </a:rPr>
              <a:t>skills</a:t>
            </a:r>
            <a:endParaRPr lang="en-ZA" sz="3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64751"/>
            <a:ext cx="5362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dirty="0" smtClean="0">
                <a:solidFill>
                  <a:prstClr val="white"/>
                </a:solidFill>
                <a:latin typeface="Georgia"/>
              </a:rPr>
              <a:t>Challenges </a:t>
            </a:r>
            <a:r>
              <a:rPr lang="en-ZA" sz="3600" dirty="0">
                <a:solidFill>
                  <a:prstClr val="white"/>
                </a:solidFill>
                <a:latin typeface="Georgia"/>
              </a:rPr>
              <a:t>hinder the effective use of play-based learning</a:t>
            </a:r>
          </a:p>
        </p:txBody>
      </p:sp>
    </p:spTree>
    <p:extLst>
      <p:ext uri="{BB962C8B-B14F-4D97-AF65-F5344CB8AC3E}">
        <p14:creationId xmlns:p14="http://schemas.microsoft.com/office/powerpoint/2010/main" val="4283558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8696" t="17311"/>
          <a:stretch/>
        </p:blipFill>
        <p:spPr>
          <a:xfrm>
            <a:off x="0" y="0"/>
            <a:ext cx="4992938" cy="4533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biLevel thresh="50000"/>
          </a:blip>
          <a:srcRect l="-353" t="17201" r="5146" b="13067"/>
          <a:stretch/>
        </p:blipFill>
        <p:spPr>
          <a:xfrm>
            <a:off x="2794000" y="-25400"/>
            <a:ext cx="9398000" cy="68834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="" xmlns:a16="http://schemas.microsoft.com/office/drawing/2014/main" id="{37687704-5E6A-4AA0-BD15-1ADBA4090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17" y="1016352"/>
            <a:ext cx="6867939" cy="2206171"/>
          </a:xfrm>
        </p:spPr>
        <p:txBody>
          <a:bodyPr>
            <a:noAutofit/>
          </a:bodyPr>
          <a:lstStyle/>
          <a:p>
            <a:r>
              <a:rPr lang="en-ZA" sz="3600" dirty="0">
                <a:solidFill>
                  <a:schemeClr val="tx2"/>
                </a:solidFill>
              </a:rPr>
              <a:t>Not easy to measure if the P.L.A.Y training is effective in enhancing teaching 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68199" y="3623459"/>
            <a:ext cx="7734066" cy="18208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07000"/>
              </a:lnSpc>
              <a:spcAft>
                <a:spcPts val="600"/>
              </a:spcAft>
              <a:buFontTx/>
              <a:buAutoNum type="arabicPeriod"/>
            </a:pPr>
            <a:r>
              <a:rPr lang="en-GB" sz="2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Translation of knowledge gained through the training into teaching practice could not be verified 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Tx/>
              <a:buAutoNum type="arabicPeriod"/>
            </a:pPr>
            <a:r>
              <a:rPr lang="en-GB" sz="2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Training is self-paced meaning different levels of engagement with the training content</a:t>
            </a:r>
            <a:endParaRPr lang="en-ZA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596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37687704-5E6A-4AA0-BD15-1ADBA4090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31" y="1217864"/>
            <a:ext cx="10515600" cy="2112797"/>
          </a:xfrm>
        </p:spPr>
        <p:txBody>
          <a:bodyPr>
            <a:normAutofit fontScale="90000"/>
          </a:bodyPr>
          <a:lstStyle/>
          <a:p>
            <a:r>
              <a:rPr lang="en-GB" sz="8000" dirty="0">
                <a:solidFill>
                  <a:schemeClr val="bg1"/>
                </a:solidFill>
              </a:rPr>
              <a:t>Challenges that limit training accessibility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2131" y="3601955"/>
            <a:ext cx="10166853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schemeClr val="bg1"/>
                </a:solidFill>
              </a:rPr>
              <a:t>Limited access to internet and IT skills</a:t>
            </a:r>
          </a:p>
          <a:p>
            <a:pPr marL="457200" indent="-457200">
              <a:spcBef>
                <a:spcPts val="600"/>
              </a:spcBef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schemeClr val="bg1"/>
                </a:solidFill>
              </a:rPr>
              <a:t>High data costs</a:t>
            </a:r>
          </a:p>
          <a:p>
            <a:pPr marL="457200" indent="-457200">
              <a:spcBef>
                <a:spcPts val="600"/>
              </a:spcBef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schemeClr val="bg1"/>
                </a:solidFill>
              </a:rPr>
              <a:t>Training offered in English</a:t>
            </a:r>
          </a:p>
          <a:p>
            <a:pPr marL="457200" indent="-457200">
              <a:spcBef>
                <a:spcPts val="600"/>
              </a:spcBef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schemeClr val="bg1"/>
                </a:solidFill>
              </a:rPr>
              <a:t>Videos sometimes difficult to play</a:t>
            </a:r>
          </a:p>
        </p:txBody>
      </p:sp>
    </p:spTree>
    <p:extLst>
      <p:ext uri="{BB962C8B-B14F-4D97-AF65-F5344CB8AC3E}">
        <p14:creationId xmlns:p14="http://schemas.microsoft.com/office/powerpoint/2010/main" val="3195228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6676571" y="6857322"/>
            <a:ext cx="5515429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40" t="12169" b="25814"/>
          <a:stretch/>
        </p:blipFill>
        <p:spPr>
          <a:xfrm>
            <a:off x="0" y="-12701"/>
            <a:ext cx="11239500" cy="69278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3639" y="2334301"/>
            <a:ext cx="995222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4000" dirty="0">
                <a:solidFill>
                  <a:schemeClr val="bg1"/>
                </a:solidFill>
                <a:ea typeface="Segoe UI" panose="020B0502040204020203" pitchFamily="34" charset="0"/>
                <a:cs typeface="Times New Roman" panose="02020603050405020304" pitchFamily="18" charset="0"/>
              </a:rPr>
              <a:t>Despite access challenges, numerous participants completed </a:t>
            </a:r>
            <a:r>
              <a:rPr lang="en-ZA" sz="4400" b="1" dirty="0">
                <a:solidFill>
                  <a:srgbClr val="EE161F"/>
                </a:solidFill>
                <a:latin typeface="Arial Rounded MT Bold" panose="020F07040305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ZA" sz="4400" b="1" dirty="0">
                <a:solidFill>
                  <a:prstClr val="white">
                    <a:lumMod val="85000"/>
                  </a:prstClr>
                </a:solidFill>
                <a:latin typeface="Arial Rounded MT Bold" panose="020F07040305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en-ZA" sz="4400" b="1" dirty="0">
                <a:solidFill>
                  <a:srgbClr val="FFC000"/>
                </a:solidFill>
                <a:latin typeface="Arial Rounded MT Bold" panose="020F07040305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lang="en-ZA" sz="4400" b="1" dirty="0">
                <a:solidFill>
                  <a:prstClr val="white">
                    <a:lumMod val="85000"/>
                  </a:prstClr>
                </a:solidFill>
                <a:latin typeface="Arial Rounded MT Bold" panose="020F07040305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en-ZA" sz="4400" b="1" dirty="0">
                <a:solidFill>
                  <a:srgbClr val="005587"/>
                </a:solidFill>
                <a:latin typeface="Arial Rounded MT Bold" panose="020F07040305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en-ZA" sz="4400" b="1" dirty="0">
                <a:solidFill>
                  <a:prstClr val="white">
                    <a:lumMod val="85000"/>
                  </a:prstClr>
                </a:solidFill>
                <a:latin typeface="Arial Rounded MT Bold" panose="020F07040305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en-ZA" sz="4400" b="1" dirty="0">
                <a:solidFill>
                  <a:srgbClr val="3FC1C7"/>
                </a:solidFill>
                <a:latin typeface="Arial Rounded MT Bold" panose="020F07040305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Y.</a:t>
            </a:r>
            <a:r>
              <a:rPr lang="en-ZA" sz="4000" b="1" dirty="0">
                <a:solidFill>
                  <a:srgbClr val="3FC1C7"/>
                </a:solidFill>
                <a:latin typeface="Arial Rounded MT Bold" panose="020F07040305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ZA" sz="4000" b="1" dirty="0">
                <a:solidFill>
                  <a:srgbClr val="3FC1C7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ZA" sz="4000" dirty="0">
                <a:solidFill>
                  <a:schemeClr val="bg1"/>
                </a:solidFill>
                <a:ea typeface="Segoe UI" panose="020B0502040204020203" pitchFamily="34" charset="0"/>
                <a:cs typeface="Times New Roman" panose="02020603050405020304" pitchFamily="18" charset="0"/>
              </a:rPr>
              <a:t>For many, it was their first online training experience, leading to </a:t>
            </a:r>
            <a:r>
              <a:rPr lang="en-ZA" sz="4000" b="1" dirty="0">
                <a:solidFill>
                  <a:schemeClr val="bg1"/>
                </a:solidFill>
                <a:ea typeface="Segoe UI" panose="020B0502040204020203" pitchFamily="34" charset="0"/>
                <a:cs typeface="Times New Roman" panose="02020603050405020304" pitchFamily="18" charset="0"/>
              </a:rPr>
              <a:t>more</a:t>
            </a:r>
            <a:r>
              <a:rPr lang="en-ZA" sz="4000" dirty="0">
                <a:solidFill>
                  <a:schemeClr val="bg1"/>
                </a:solidFill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ZA" sz="4000" b="1" dirty="0">
                <a:solidFill>
                  <a:schemeClr val="bg1"/>
                </a:solidFill>
                <a:ea typeface="Segoe UI" panose="020B0502040204020203" pitchFamily="34" charset="0"/>
                <a:cs typeface="Times New Roman" panose="02020603050405020304" pitchFamily="18" charset="0"/>
              </a:rPr>
              <a:t>digital inclusion</a:t>
            </a:r>
          </a:p>
          <a:p>
            <a:endParaRPr lang="en-ZA" sz="4000" dirty="0">
              <a:solidFill>
                <a:prstClr val="white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270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66" t="35253" r="6736" b="13240"/>
          <a:stretch/>
        </p:blipFill>
        <p:spPr>
          <a:xfrm flipH="1">
            <a:off x="0" y="0"/>
            <a:ext cx="122300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531108"/>
            <a:ext cx="10348267" cy="5184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ZA" sz="36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169,819</a:t>
            </a:r>
            <a:r>
              <a:rPr lang="en-ZA" sz="3600" b="1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3600" b="1" dirty="0">
                <a:solidFill>
                  <a:srgbClr val="EE161F"/>
                </a:solidFill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P</a:t>
            </a:r>
            <a:r>
              <a:rPr lang="en-ZA" sz="3600" b="1" dirty="0">
                <a:solidFill>
                  <a:srgbClr val="D9D9D9"/>
                </a:solidFill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  <a:r>
              <a:rPr lang="en-ZA" sz="3600" b="1" dirty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L</a:t>
            </a:r>
            <a:r>
              <a:rPr lang="en-ZA" sz="3600" b="1" dirty="0">
                <a:solidFill>
                  <a:srgbClr val="D9D9D9"/>
                </a:solidFill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  <a:r>
              <a:rPr lang="en-ZA" sz="3600" b="1" dirty="0">
                <a:solidFill>
                  <a:srgbClr val="005587"/>
                </a:solidFill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A</a:t>
            </a:r>
            <a:r>
              <a:rPr lang="en-ZA" sz="3600" b="1" dirty="0">
                <a:solidFill>
                  <a:srgbClr val="D9D9D9"/>
                </a:solidFill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  <a:r>
              <a:rPr lang="en-ZA" sz="3600" b="1" dirty="0">
                <a:solidFill>
                  <a:srgbClr val="3FC1C7"/>
                </a:solidFill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Y</a:t>
            </a:r>
            <a:r>
              <a:rPr lang="en-ZA" sz="3600" b="1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36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course registrations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ZA" sz="4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ZA" sz="36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130,941</a:t>
            </a:r>
            <a:r>
              <a:rPr lang="en-ZA" sz="3600" b="1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3600" b="1" dirty="0">
                <a:solidFill>
                  <a:srgbClr val="EE161F"/>
                </a:solidFill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P</a:t>
            </a:r>
            <a:r>
              <a:rPr lang="en-ZA" sz="3600" b="1" dirty="0">
                <a:solidFill>
                  <a:srgbClr val="D9D9D9"/>
                </a:solidFill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  <a:r>
              <a:rPr lang="en-ZA" sz="3600" b="1" dirty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L</a:t>
            </a:r>
            <a:r>
              <a:rPr lang="en-ZA" sz="3600" b="1" dirty="0">
                <a:solidFill>
                  <a:srgbClr val="D9D9D9"/>
                </a:solidFill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  <a:r>
              <a:rPr lang="en-ZA" sz="3600" b="1" dirty="0">
                <a:solidFill>
                  <a:srgbClr val="005587"/>
                </a:solidFill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A</a:t>
            </a:r>
            <a:r>
              <a:rPr lang="en-ZA" sz="3600" b="1" dirty="0">
                <a:solidFill>
                  <a:srgbClr val="D9D9D9"/>
                </a:solidFill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  <a:r>
              <a:rPr lang="en-ZA" sz="3600" b="1" dirty="0">
                <a:solidFill>
                  <a:srgbClr val="3FC1C7"/>
                </a:solidFill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Y</a:t>
            </a:r>
            <a:r>
              <a:rPr lang="en-ZA" sz="3600" b="1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36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courses were completed </a:t>
            </a:r>
            <a:r>
              <a:rPr lang="en-ZA" sz="36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between inception in 2016 and February 2019</a:t>
            </a:r>
            <a:r>
              <a:rPr lang="en-ZA" sz="36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providing an overall completion rate of 77%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ZA" sz="4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ZA" sz="3600" b="1" dirty="0">
                <a:solidFill>
                  <a:schemeClr val="bg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But play-based learning needs support</a:t>
            </a:r>
          </a:p>
          <a:p>
            <a:endParaRPr lang="en-ZA" sz="2000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67" y="4914000"/>
            <a:ext cx="1944000" cy="19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246839"/>
            <a:ext cx="9033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Course registration and completed data comes from the Cotlands report dated 1 February 2019; submitted to Khulisa on 8 February 2019 by UNICEF.</a:t>
            </a:r>
            <a:endParaRPr lang="en-ZA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18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" t="19481" r="19230" b="10213"/>
          <a:stretch/>
        </p:blipFill>
        <p:spPr>
          <a:xfrm>
            <a:off x="4262799" y="-36286"/>
            <a:ext cx="7929201" cy="68942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43839" y="2527736"/>
            <a:ext cx="873206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500" dirty="0">
                <a:solidFill>
                  <a:prstClr val="white">
                    <a:lumMod val="95000"/>
                  </a:prstClr>
                </a:solidFill>
                <a:latin typeface="Georgia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5318895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66" t="35253" r="6736" b="13240"/>
          <a:stretch/>
        </p:blipFill>
        <p:spPr>
          <a:xfrm flipH="1">
            <a:off x="-38102" y="0"/>
            <a:ext cx="122300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8831" y="328992"/>
            <a:ext cx="1098438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prstClr val="white"/>
                </a:solidFill>
              </a:rPr>
              <a:t>P.L.A.Y. has potential to </a:t>
            </a:r>
            <a:r>
              <a:rPr lang="en-ZA" sz="3200" b="1" dirty="0">
                <a:solidFill>
                  <a:schemeClr val="accent2"/>
                </a:solidFill>
              </a:rPr>
              <a:t>contribute to teachers’ professional development and life-long learning</a:t>
            </a:r>
          </a:p>
          <a:p>
            <a:endParaRPr lang="en-ZA" sz="3200" dirty="0">
              <a:solidFill>
                <a:prstClr val="white"/>
              </a:solidFill>
            </a:endParaRPr>
          </a:p>
          <a:p>
            <a:r>
              <a:rPr lang="en-ZA" sz="3200" dirty="0">
                <a:solidFill>
                  <a:prstClr val="white"/>
                </a:solidFill>
              </a:rPr>
              <a:t>There is a </a:t>
            </a:r>
            <a:r>
              <a:rPr lang="en-ZA" sz="3200" b="1" dirty="0">
                <a:solidFill>
                  <a:srgbClr val="F0CF49"/>
                </a:solidFill>
              </a:rPr>
              <a:t>positive </a:t>
            </a:r>
            <a:r>
              <a:rPr lang="en-ZA" sz="3200" b="1" dirty="0" smtClean="0">
                <a:solidFill>
                  <a:srgbClr val="F0CF49"/>
                </a:solidFill>
              </a:rPr>
              <a:t>policy </a:t>
            </a:r>
            <a:r>
              <a:rPr lang="en-ZA" sz="3200" b="1" dirty="0">
                <a:solidFill>
                  <a:srgbClr val="F0CF49"/>
                </a:solidFill>
              </a:rPr>
              <a:t>environment </a:t>
            </a:r>
            <a:r>
              <a:rPr lang="en-ZA" sz="3200" dirty="0">
                <a:solidFill>
                  <a:prstClr val="white"/>
                </a:solidFill>
              </a:rPr>
              <a:t>for play-based learning in South Africa</a:t>
            </a:r>
          </a:p>
          <a:p>
            <a:endParaRPr lang="en-ZA" sz="2800" dirty="0">
              <a:solidFill>
                <a:prstClr val="white"/>
              </a:solidFill>
            </a:endParaRPr>
          </a:p>
          <a:p>
            <a:r>
              <a:rPr lang="en-ZA" sz="3200" dirty="0">
                <a:solidFill>
                  <a:prstClr val="white"/>
                </a:solidFill>
              </a:rPr>
              <a:t>There is a </a:t>
            </a:r>
            <a:r>
              <a:rPr lang="en-ZA" sz="3200" b="1" dirty="0">
                <a:solidFill>
                  <a:srgbClr val="F0CF49"/>
                </a:solidFill>
              </a:rPr>
              <a:t>clear demand for the P.L.A.Y. </a:t>
            </a:r>
            <a:r>
              <a:rPr lang="en-ZA" sz="3200" b="1" dirty="0" smtClean="0">
                <a:solidFill>
                  <a:srgbClr val="F0CF49"/>
                </a:solidFill>
              </a:rPr>
              <a:t>training</a:t>
            </a:r>
            <a:endParaRPr lang="en-ZA" sz="3200" dirty="0">
              <a:solidFill>
                <a:prstClr val="white"/>
              </a:solidFill>
            </a:endParaRPr>
          </a:p>
          <a:p>
            <a:endParaRPr lang="en-ZA" sz="3200" dirty="0">
              <a:solidFill>
                <a:prstClr val="white"/>
              </a:solidFill>
            </a:endParaRPr>
          </a:p>
          <a:p>
            <a:r>
              <a:rPr lang="en-ZA" sz="3200" dirty="0">
                <a:solidFill>
                  <a:prstClr val="white"/>
                </a:solidFill>
              </a:rPr>
              <a:t>The </a:t>
            </a:r>
            <a:r>
              <a:rPr lang="en-ZA" sz="3200" b="1" dirty="0">
                <a:solidFill>
                  <a:srgbClr val="F0CF49"/>
                </a:solidFill>
              </a:rPr>
              <a:t>main training benefit is increasing awareness of play-based learning </a:t>
            </a:r>
            <a:r>
              <a:rPr lang="en-ZA" sz="3200" dirty="0">
                <a:solidFill>
                  <a:prstClr val="white"/>
                </a:solidFill>
              </a:rPr>
              <a:t>for teachers, practitioners, parents, caregivers, etc. </a:t>
            </a:r>
            <a:endParaRPr lang="en-ZA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83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395" y="2149125"/>
            <a:ext cx="9645462" cy="300344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GB" sz="4000" dirty="0">
                <a:solidFill>
                  <a:schemeClr val="bg1"/>
                </a:solidFill>
              </a:rPr>
              <a:t>UNICEF commissioned Khulisa Management Services (Pty) Ltd to conduct action research on the P.L.A.Y. training course from 2016 to 2019</a:t>
            </a:r>
            <a:endParaRPr lang="en-ZA" sz="4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617" y="70254"/>
            <a:ext cx="1370005" cy="123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199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66" t="35253" r="6736" b="13240"/>
          <a:stretch/>
        </p:blipFill>
        <p:spPr>
          <a:xfrm flipH="1">
            <a:off x="0" y="0"/>
            <a:ext cx="122300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0738" y="1614647"/>
            <a:ext cx="1140862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400" dirty="0">
                <a:solidFill>
                  <a:prstClr val="white"/>
                </a:solidFill>
              </a:rPr>
              <a:t>Educators are </a:t>
            </a:r>
            <a:r>
              <a:rPr lang="en-ZA" sz="4400" b="1" dirty="0">
                <a:solidFill>
                  <a:schemeClr val="accent3"/>
                </a:solidFill>
              </a:rPr>
              <a:t>excited about the training methodology and local P.L.A.Y. content</a:t>
            </a:r>
            <a:r>
              <a:rPr lang="en-ZA" sz="4400" dirty="0">
                <a:solidFill>
                  <a:prstClr val="white"/>
                </a:solidFill>
              </a:rPr>
              <a:t>, but challenges limit uptake and ability to translate their learning into changed practice</a:t>
            </a:r>
          </a:p>
          <a:p>
            <a:endParaRPr lang="en-ZA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4614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66" t="35253" r="6736" b="13240"/>
          <a:stretch/>
        </p:blipFill>
        <p:spPr>
          <a:xfrm flipH="1">
            <a:off x="0" y="0"/>
            <a:ext cx="122300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4610" y="289281"/>
            <a:ext cx="1055586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sz="2800" dirty="0">
              <a:solidFill>
                <a:prstClr val="white"/>
              </a:solidFill>
            </a:endParaRPr>
          </a:p>
          <a:p>
            <a:r>
              <a:rPr lang="en-ZA" sz="40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is need to invest in </a:t>
            </a:r>
            <a:r>
              <a:rPr lang="en-ZA" sz="4000" b="1" dirty="0">
                <a:solidFill>
                  <a:schemeClr val="accent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human, infrastructure and play-focussed resources</a:t>
            </a:r>
            <a:r>
              <a:rPr lang="en-ZA" sz="4000" dirty="0">
                <a:solidFill>
                  <a:schemeClr val="accent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ZA" sz="40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in line with DBE policies, norms and standards</a:t>
            </a:r>
            <a:endParaRPr lang="en-ZA" sz="5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ZA" sz="4000" dirty="0">
              <a:solidFill>
                <a:prstClr val="white"/>
              </a:solidFill>
            </a:endParaRPr>
          </a:p>
          <a:p>
            <a:r>
              <a:rPr lang="en-ZA" sz="4000" dirty="0">
                <a:solidFill>
                  <a:prstClr val="white"/>
                </a:solidFill>
              </a:rPr>
              <a:t>Educators must be </a:t>
            </a:r>
            <a:r>
              <a:rPr lang="en-ZA" sz="4000" b="1" dirty="0">
                <a:solidFill>
                  <a:schemeClr val="accent1"/>
                </a:solidFill>
              </a:rPr>
              <a:t>supported</a:t>
            </a:r>
            <a:r>
              <a:rPr lang="en-ZA" sz="4000" dirty="0">
                <a:solidFill>
                  <a:schemeClr val="accent1"/>
                </a:solidFill>
              </a:rPr>
              <a:t>, </a:t>
            </a:r>
            <a:r>
              <a:rPr lang="en-ZA" sz="4000" b="1" dirty="0">
                <a:solidFill>
                  <a:schemeClr val="accent1"/>
                </a:solidFill>
              </a:rPr>
              <a:t>mentored</a:t>
            </a:r>
            <a:r>
              <a:rPr lang="en-ZA" sz="4000" dirty="0">
                <a:solidFill>
                  <a:schemeClr val="accent1"/>
                </a:solidFill>
              </a:rPr>
              <a:t> and </a:t>
            </a:r>
            <a:r>
              <a:rPr lang="en-ZA" sz="4000" b="1" dirty="0">
                <a:solidFill>
                  <a:schemeClr val="accent1"/>
                </a:solidFill>
              </a:rPr>
              <a:t>encouraged</a:t>
            </a:r>
            <a:r>
              <a:rPr lang="en-ZA" sz="4000" dirty="0">
                <a:solidFill>
                  <a:schemeClr val="accent1"/>
                </a:solidFill>
              </a:rPr>
              <a:t> </a:t>
            </a:r>
            <a:r>
              <a:rPr lang="en-ZA" sz="4000" dirty="0">
                <a:solidFill>
                  <a:prstClr val="white"/>
                </a:solidFill>
              </a:rPr>
              <a:t>by </a:t>
            </a:r>
            <a:r>
              <a:rPr lang="en-ZA" sz="4000" dirty="0" smtClean="0">
                <a:solidFill>
                  <a:prstClr val="white"/>
                </a:solidFill>
              </a:rPr>
              <a:t>principals </a:t>
            </a:r>
            <a:r>
              <a:rPr lang="en-ZA" sz="4000" dirty="0">
                <a:solidFill>
                  <a:prstClr val="white"/>
                </a:solidFill>
              </a:rPr>
              <a:t>to transition the learning into classroom practice </a:t>
            </a:r>
          </a:p>
          <a:p>
            <a:endParaRPr lang="en-ZA" sz="2400" dirty="0">
              <a:solidFill>
                <a:prstClr val="white"/>
              </a:solidFill>
            </a:endParaRPr>
          </a:p>
          <a:p>
            <a:endParaRPr lang="en-ZA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3080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4799" y="5076991"/>
            <a:ext cx="1466850" cy="152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95"/>
          <a:stretch/>
        </p:blipFill>
        <p:spPr>
          <a:xfrm>
            <a:off x="492183" y="-296798"/>
            <a:ext cx="3639005" cy="212537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332" y="1963634"/>
            <a:ext cx="10285409" cy="324522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ZA" sz="3200" dirty="0"/>
              <a:t>Join the online community and have fun!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ZA" sz="3600" u="sng" dirty="0" smtClean="0">
                <a:hlinkClick r:id="rId4"/>
              </a:rPr>
              <a:t>https</a:t>
            </a:r>
            <a:r>
              <a:rPr lang="en-ZA" sz="3600" u="sng" dirty="0">
                <a:hlinkClick r:id="rId4"/>
              </a:rPr>
              <a:t>://playsa.org/</a:t>
            </a:r>
            <a:endParaRPr lang="en-GB" sz="36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ZA" sz="32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ZA" sz="3200" dirty="0"/>
              <a:t>Powerful Learning Around You (</a:t>
            </a:r>
            <a:r>
              <a:rPr lang="en-ZA" sz="3200" b="1" dirty="0">
                <a:solidFill>
                  <a:srgbClr val="FF0000"/>
                </a:solidFill>
              </a:rPr>
              <a:t>P</a:t>
            </a:r>
            <a:r>
              <a:rPr lang="en-ZA" sz="3200" b="1" dirty="0"/>
              <a:t>.</a:t>
            </a:r>
            <a:r>
              <a:rPr lang="en-ZA" sz="3200" b="1" dirty="0">
                <a:solidFill>
                  <a:schemeClr val="accent2"/>
                </a:solidFill>
              </a:rPr>
              <a:t>L</a:t>
            </a:r>
            <a:r>
              <a:rPr lang="en-ZA" sz="3200" b="1" dirty="0"/>
              <a:t>.</a:t>
            </a:r>
            <a:r>
              <a:rPr lang="en-ZA" sz="3200" b="1" dirty="0">
                <a:solidFill>
                  <a:schemeClr val="tx2"/>
                </a:solidFill>
              </a:rPr>
              <a:t>A</a:t>
            </a:r>
            <a:r>
              <a:rPr lang="en-ZA" sz="3200" b="1" dirty="0"/>
              <a:t>.</a:t>
            </a:r>
            <a:r>
              <a:rPr lang="en-ZA" sz="3200" b="1" dirty="0">
                <a:solidFill>
                  <a:schemeClr val="accent1"/>
                </a:solidFill>
              </a:rPr>
              <a:t>Y</a:t>
            </a:r>
            <a:r>
              <a:rPr lang="en-ZA" sz="3200" dirty="0"/>
              <a:t>) is a </a:t>
            </a:r>
            <a:r>
              <a:rPr lang="en-ZA" sz="3200" b="1" dirty="0"/>
              <a:t>FREE online in-service training course </a:t>
            </a:r>
            <a:r>
              <a:rPr lang="en-ZA" sz="3200" dirty="0"/>
              <a:t>that complements existing and formal training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50" y="6075296"/>
            <a:ext cx="1344960" cy="525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0" b="12237"/>
          <a:stretch/>
        </p:blipFill>
        <p:spPr>
          <a:xfrm>
            <a:off x="1825626" y="6086355"/>
            <a:ext cx="1232275" cy="50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237" y="6196554"/>
            <a:ext cx="1049220" cy="25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498" y="6057910"/>
            <a:ext cx="1819752" cy="52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267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"/>
            <a:ext cx="5276115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21470" y="1685928"/>
            <a:ext cx="5827589" cy="2849563"/>
          </a:xfrm>
        </p:spPr>
        <p:txBody>
          <a:bodyPr>
            <a:normAutofit fontScale="90000"/>
          </a:bodyPr>
          <a:lstStyle/>
          <a:p>
            <a:pPr algn="ctr"/>
            <a:r>
              <a:rPr lang="en-ZA" sz="8800" dirty="0">
                <a:solidFill>
                  <a:schemeClr val="tx2"/>
                </a:solidFill>
                <a:latin typeface="Georgia" panose="02040502050405020303" pitchFamily="18" charset="0"/>
              </a:rPr>
              <a:t>Thank You!</a:t>
            </a:r>
            <a:br>
              <a:rPr lang="en-ZA" sz="8800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en-ZA" sz="8800" dirty="0">
                <a:solidFill>
                  <a:schemeClr val="tx2"/>
                </a:solidFill>
                <a:latin typeface="Georgia" panose="02040502050405020303" pitchFamily="18" charset="0"/>
              </a:rPr>
              <a:t>Questions?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5355" y="1685928"/>
            <a:ext cx="399878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8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Jennifer Bisgard </a:t>
            </a:r>
          </a:p>
          <a:p>
            <a:r>
              <a:rPr lang="en-ZA" sz="28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+27 11 447 6464</a:t>
            </a:r>
          </a:p>
          <a:p>
            <a:endParaRPr lang="en-ZA" sz="28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ZA" sz="28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jbisgard@khulisa.com</a:t>
            </a:r>
          </a:p>
          <a:p>
            <a:r>
              <a:rPr lang="en-ZA" sz="28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26 Seventh Avenue, </a:t>
            </a:r>
            <a:br>
              <a:rPr lang="en-ZA" sz="28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ZA" sz="28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Parktown North, </a:t>
            </a:r>
            <a:br>
              <a:rPr lang="en-ZA" sz="28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ZA" sz="28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Johannesburg</a:t>
            </a:r>
          </a:p>
          <a:p>
            <a:endParaRPr lang="en-ZA" sz="28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ZA" sz="28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www.khulisa.com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70" t="13025" r="26025" b="33517"/>
          <a:stretch/>
        </p:blipFill>
        <p:spPr>
          <a:xfrm>
            <a:off x="212684" y="270230"/>
            <a:ext cx="1212065" cy="11454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013" b="6456"/>
          <a:stretch/>
        </p:blipFill>
        <p:spPr>
          <a:xfrm>
            <a:off x="485836" y="5926477"/>
            <a:ext cx="1457070" cy="31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71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676"/>
          <a:stretch/>
        </p:blipFill>
        <p:spPr>
          <a:xfrm>
            <a:off x="-14514" y="-21789"/>
            <a:ext cx="2757716" cy="412723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0187" y="2684395"/>
            <a:ext cx="7192364" cy="2842091"/>
          </a:xfrm>
        </p:spPr>
        <p:txBody>
          <a:bodyPr>
            <a:noAutofit/>
          </a:bodyPr>
          <a:lstStyle/>
          <a:p>
            <a:pPr marL="628650" indent="-628650">
              <a:lnSpc>
                <a:spcPct val="100000"/>
              </a:lnSpc>
              <a:spcBef>
                <a:spcPts val="2400"/>
              </a:spcBef>
              <a:buClr>
                <a:schemeClr val="bg1"/>
              </a:buClr>
              <a:buSzPct val="122000"/>
              <a:buFont typeface="Wingdings" panose="05000000000000000000" pitchFamily="2" charset="2"/>
              <a:buChar char="l"/>
            </a:pPr>
            <a:r>
              <a:rPr lang="en-ZA" sz="32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Assist Cotlands, UNICEF &amp; DBE to demonstrate the P.L.A.Y. training is achieving goals  </a:t>
            </a:r>
          </a:p>
          <a:p>
            <a:pPr marL="628650" indent="-628650">
              <a:lnSpc>
                <a:spcPct val="100000"/>
              </a:lnSpc>
              <a:spcBef>
                <a:spcPts val="2400"/>
              </a:spcBef>
              <a:buClr>
                <a:schemeClr val="bg1"/>
              </a:buClr>
              <a:buSzPct val="122000"/>
              <a:buFont typeface="Wingdings" panose="05000000000000000000" pitchFamily="2" charset="2"/>
              <a:buChar char="l"/>
            </a:pPr>
            <a:r>
              <a:rPr lang="en-ZA" sz="32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Derive lessons learned from the programme to improve P.L.A.Y. training implementation</a:t>
            </a:r>
          </a:p>
          <a:p>
            <a:pPr marL="622300" indent="-622300">
              <a:lnSpc>
                <a:spcPct val="100000"/>
              </a:lnSpc>
              <a:spcBef>
                <a:spcPts val="2400"/>
              </a:spcBef>
              <a:buClr>
                <a:schemeClr val="accent1">
                  <a:lumMod val="40000"/>
                  <a:lumOff val="60000"/>
                </a:schemeClr>
              </a:buClr>
              <a:buSzPct val="130000"/>
              <a:buFont typeface="Wingdings" panose="05000000000000000000" pitchFamily="2" charset="2"/>
              <a:buChar char="l"/>
            </a:pPr>
            <a:endParaRPr lang="en-ZA" sz="20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86" y="202745"/>
            <a:ext cx="10515600" cy="2540438"/>
          </a:xfrm>
        </p:spPr>
        <p:txBody>
          <a:bodyPr>
            <a:noAutofit/>
          </a:bodyPr>
          <a:lstStyle/>
          <a:p>
            <a:r>
              <a:rPr lang="en-ZA" sz="11500" dirty="0">
                <a:solidFill>
                  <a:schemeClr val="bg1"/>
                </a:solidFill>
              </a:rPr>
              <a:t>Objectives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-867" r="16498" b="13179"/>
          <a:stretch/>
        </p:blipFill>
        <p:spPr>
          <a:xfrm>
            <a:off x="8644904" y="3207657"/>
            <a:ext cx="3561609" cy="367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46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42332"/>
            <a:ext cx="12192000" cy="34169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2542" y="1649347"/>
            <a:ext cx="87329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Khulisa used the following data collection methods for the action research</a:t>
            </a:r>
            <a:endParaRPr lang="en-ZA" sz="2000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977" y="4734733"/>
            <a:ext cx="25891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4A4A49"/>
                </a:solidFill>
                <a:cs typeface="Segoe UI Semilight" panose="020B0402040204020203" pitchFamily="34" charset="0"/>
              </a:rPr>
              <a:t>Observations (Classroom &amp; School Functionality Assessment)</a:t>
            </a:r>
          </a:p>
        </p:txBody>
      </p:sp>
      <p:sp>
        <p:nvSpPr>
          <p:cNvPr id="5" name="Rectangle 4"/>
          <p:cNvSpPr/>
          <p:nvPr/>
        </p:nvSpPr>
        <p:spPr>
          <a:xfrm>
            <a:off x="2690967" y="4734735"/>
            <a:ext cx="22000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4A4A49"/>
                </a:solidFill>
                <a:cs typeface="Segoe UI Semilight" panose="020B0402040204020203" pitchFamily="34" charset="0"/>
              </a:rPr>
              <a:t>Interviews (Educators &amp; Principals)</a:t>
            </a:r>
          </a:p>
        </p:txBody>
      </p:sp>
      <p:sp>
        <p:nvSpPr>
          <p:cNvPr id="8" name="Rectangle 7"/>
          <p:cNvSpPr/>
          <p:nvPr/>
        </p:nvSpPr>
        <p:spPr>
          <a:xfrm>
            <a:off x="292542" y="209365"/>
            <a:ext cx="615264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>
                <a:solidFill>
                  <a:srgbClr val="FFFFFF"/>
                </a:solidFill>
                <a:latin typeface="Georgia"/>
              </a:rPr>
              <a:t>Methodology</a:t>
            </a:r>
            <a:endParaRPr lang="en-ZA" sz="8000" dirty="0">
              <a:solidFill>
                <a:srgbClr val="FFFFFF"/>
              </a:solidFill>
              <a:latin typeface="Georgi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739" y="2516969"/>
            <a:ext cx="1800000" cy="180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56" y="2531857"/>
            <a:ext cx="1800000" cy="180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22" y="2516969"/>
            <a:ext cx="1800000" cy="18000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408047" y="6392553"/>
            <a:ext cx="2743200" cy="365125"/>
          </a:xfrm>
        </p:spPr>
        <p:txBody>
          <a:bodyPr/>
          <a:lstStyle/>
          <a:p>
            <a:fld id="{F24488AB-7B5B-4026-AD37-2B1EEE8E1C36}" type="slidenum">
              <a:rPr lang="en-ZA" smtClean="0">
                <a:solidFill>
                  <a:srgbClr val="4A4A49"/>
                </a:solidFill>
              </a:rPr>
              <a:pPr/>
              <a:t>5</a:t>
            </a:fld>
            <a:endParaRPr lang="en-ZA" dirty="0">
              <a:solidFill>
                <a:srgbClr val="4A4A49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21135" y="4784480"/>
            <a:ext cx="25892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4A4A49"/>
                </a:solidFill>
                <a:cs typeface="Segoe UI Semilight" panose="020B0402040204020203" pitchFamily="34" charset="0"/>
              </a:rPr>
              <a:t>Perceptions of Play (ECD officials, educators, principals)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563" y="2538477"/>
            <a:ext cx="1800000" cy="1800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765662" y="4734735"/>
            <a:ext cx="16879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4A4A49"/>
                </a:solidFill>
                <a:cs typeface="Segoe UI Semilight" panose="020B0402040204020203" pitchFamily="34" charset="0"/>
              </a:rPr>
              <a:t>Desk Review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370" y="2579606"/>
            <a:ext cx="1800000" cy="1800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9995370" y="4734734"/>
            <a:ext cx="1984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4A4A49"/>
                </a:solidFill>
                <a:cs typeface="Segoe UI Semilight" panose="020B0402040204020203" pitchFamily="34" charset="0"/>
              </a:rPr>
              <a:t>Satisfaction Survey (P.L.A.Y. participants)</a:t>
            </a:r>
          </a:p>
        </p:txBody>
      </p:sp>
    </p:spTree>
    <p:extLst>
      <p:ext uri="{BB962C8B-B14F-4D97-AF65-F5344CB8AC3E}">
        <p14:creationId xmlns:p14="http://schemas.microsoft.com/office/powerpoint/2010/main" val="1014048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772" t="-876" r="12724" b="3627"/>
          <a:stretch/>
        </p:blipFill>
        <p:spPr>
          <a:xfrm rot="5400000">
            <a:off x="1841502" y="-1841504"/>
            <a:ext cx="6870697" cy="105537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7850" y="1678525"/>
            <a:ext cx="7639050" cy="4003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US" sz="12000" dirty="0">
                <a:solidFill>
                  <a:schemeClr val="accent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Data Collection</a:t>
            </a:r>
            <a:endParaRPr lang="en-ZA" sz="12000" dirty="0">
              <a:solidFill>
                <a:schemeClr val="accent2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6408" r="12659"/>
          <a:stretch/>
        </p:blipFill>
        <p:spPr>
          <a:xfrm>
            <a:off x="6530246" y="-12697"/>
            <a:ext cx="5661753" cy="53466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31190" y="159659"/>
            <a:ext cx="1943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>
                <a:solidFill>
                  <a:schemeClr val="bg1"/>
                </a:solidFill>
              </a:rPr>
              <a:t>Uthando Daycare Centre</a:t>
            </a:r>
          </a:p>
        </p:txBody>
      </p:sp>
    </p:spTree>
    <p:extLst>
      <p:ext uri="{BB962C8B-B14F-4D97-AF65-F5344CB8AC3E}">
        <p14:creationId xmlns:p14="http://schemas.microsoft.com/office/powerpoint/2010/main" val="3681325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24" t="-875" r="27606" b="1871"/>
          <a:stretch/>
        </p:blipFill>
        <p:spPr>
          <a:xfrm rot="5400000">
            <a:off x="2620916" y="-2635430"/>
            <a:ext cx="6883400" cy="121542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619" y="1334445"/>
            <a:ext cx="10515600" cy="1588694"/>
          </a:xfrm>
        </p:spPr>
        <p:txBody>
          <a:bodyPr>
            <a:noAutofit/>
          </a:bodyPr>
          <a:lstStyle/>
          <a:p>
            <a:r>
              <a:rPr lang="en-ZA" sz="11500" dirty="0">
                <a:solidFill>
                  <a:schemeClr val="accent1"/>
                </a:solidFill>
              </a:rPr>
              <a:t>Fieldwork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064327" y="3222788"/>
            <a:ext cx="9213562" cy="9833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ZA" sz="3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Baseline </a:t>
            </a:r>
            <a:r>
              <a:rPr lang="en-ZA" sz="3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2017</a:t>
            </a:r>
            <a:endParaRPr lang="en-ZA" sz="3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2064327" y="4609054"/>
            <a:ext cx="8148185" cy="983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ZA" sz="3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3 Action Research Data collection rounds 2017 - 2018 </a:t>
            </a:r>
          </a:p>
        </p:txBody>
      </p:sp>
      <p:sp>
        <p:nvSpPr>
          <p:cNvPr id="4" name="Oval 3"/>
          <p:cNvSpPr/>
          <p:nvPr/>
        </p:nvSpPr>
        <p:spPr>
          <a:xfrm>
            <a:off x="1424440" y="3400533"/>
            <a:ext cx="435892" cy="43150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Oval 11"/>
          <p:cNvSpPr/>
          <p:nvPr/>
        </p:nvSpPr>
        <p:spPr>
          <a:xfrm>
            <a:off x="1434946" y="4703818"/>
            <a:ext cx="435892" cy="43150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68914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658" y="1201044"/>
            <a:ext cx="8160199" cy="2083620"/>
          </a:xfrm>
        </p:spPr>
        <p:txBody>
          <a:bodyPr>
            <a:noAutofit/>
          </a:bodyPr>
          <a:lstStyle/>
          <a:p>
            <a:r>
              <a:rPr lang="en-ZA" sz="7200" dirty="0">
                <a:solidFill>
                  <a:schemeClr val="accent1"/>
                </a:solidFill>
              </a:rPr>
              <a:t>Schools/ECD centres visited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30658" y="2553571"/>
            <a:ext cx="6154455" cy="30796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3900" dirty="0">
                <a:solidFill>
                  <a:schemeClr val="accent2"/>
                </a:solidFill>
              </a:rPr>
              <a:t>593</a:t>
            </a:r>
          </a:p>
        </p:txBody>
      </p:sp>
      <p:sp>
        <p:nvSpPr>
          <p:cNvPr id="5" name="Freeform 7"/>
          <p:cNvSpPr>
            <a:spLocks noChangeAspect="1"/>
          </p:cNvSpPr>
          <p:nvPr/>
        </p:nvSpPr>
        <p:spPr bwMode="auto">
          <a:xfrm>
            <a:off x="5466311" y="435429"/>
            <a:ext cx="6446286" cy="5699137"/>
          </a:xfrm>
          <a:custGeom>
            <a:avLst/>
            <a:gdLst>
              <a:gd name="T0" fmla="*/ 1401 w 14040"/>
              <a:gd name="T1" fmla="*/ 9255 h 12549"/>
              <a:gd name="T2" fmla="*/ 1314 w 14040"/>
              <a:gd name="T3" fmla="*/ 10624 h 12549"/>
              <a:gd name="T4" fmla="*/ 1929 w 14040"/>
              <a:gd name="T5" fmla="*/ 11425 h 12549"/>
              <a:gd name="T6" fmla="*/ 1998 w 14040"/>
              <a:gd name="T7" fmla="*/ 11808 h 12549"/>
              <a:gd name="T8" fmla="*/ 2606 w 14040"/>
              <a:gd name="T9" fmla="*/ 12316 h 12549"/>
              <a:gd name="T10" fmla="*/ 3525 w 14040"/>
              <a:gd name="T11" fmla="*/ 12207 h 12549"/>
              <a:gd name="T12" fmla="*/ 4424 w 14040"/>
              <a:gd name="T13" fmla="*/ 12027 h 12549"/>
              <a:gd name="T14" fmla="*/ 5163 w 14040"/>
              <a:gd name="T15" fmla="*/ 11757 h 12549"/>
              <a:gd name="T16" fmla="*/ 6078 w 14040"/>
              <a:gd name="T17" fmla="*/ 11614 h 12549"/>
              <a:gd name="T18" fmla="*/ 6822 w 14040"/>
              <a:gd name="T19" fmla="*/ 11809 h 12549"/>
              <a:gd name="T20" fmla="*/ 7176 w 14040"/>
              <a:gd name="T21" fmla="*/ 11653 h 12549"/>
              <a:gd name="T22" fmla="*/ 7737 w 14040"/>
              <a:gd name="T23" fmla="*/ 11712 h 12549"/>
              <a:gd name="T24" fmla="*/ 7983 w 14040"/>
              <a:gd name="T25" fmla="*/ 11383 h 12549"/>
              <a:gd name="T26" fmla="*/ 8625 w 14040"/>
              <a:gd name="T27" fmla="*/ 11376 h 12549"/>
              <a:gd name="T28" fmla="*/ 9435 w 14040"/>
              <a:gd name="T29" fmla="*/ 10854 h 12549"/>
              <a:gd name="T30" fmla="*/ 10304 w 14040"/>
              <a:gd name="T31" fmla="*/ 10120 h 12549"/>
              <a:gd name="T32" fmla="*/ 11102 w 14040"/>
              <a:gd name="T33" fmla="*/ 9348 h 12549"/>
              <a:gd name="T34" fmla="*/ 12230 w 14040"/>
              <a:gd name="T35" fmla="*/ 7831 h 12549"/>
              <a:gd name="T36" fmla="*/ 12959 w 14040"/>
              <a:gd name="T37" fmla="*/ 6813 h 12549"/>
              <a:gd name="T38" fmla="*/ 13569 w 14040"/>
              <a:gd name="T39" fmla="*/ 6226 h 12549"/>
              <a:gd name="T40" fmla="*/ 13898 w 14040"/>
              <a:gd name="T41" fmla="*/ 5226 h 12549"/>
              <a:gd name="T42" fmla="*/ 13731 w 14040"/>
              <a:gd name="T43" fmla="*/ 4702 h 12549"/>
              <a:gd name="T44" fmla="*/ 13272 w 14040"/>
              <a:gd name="T45" fmla="*/ 4960 h 12549"/>
              <a:gd name="T46" fmla="*/ 12929 w 14040"/>
              <a:gd name="T47" fmla="*/ 5130 h 12549"/>
              <a:gd name="T48" fmla="*/ 12390 w 14040"/>
              <a:gd name="T49" fmla="*/ 4756 h 12549"/>
              <a:gd name="T50" fmla="*/ 12317 w 14040"/>
              <a:gd name="T51" fmla="*/ 4161 h 12549"/>
              <a:gd name="T52" fmla="*/ 12710 w 14040"/>
              <a:gd name="T53" fmla="*/ 3651 h 12549"/>
              <a:gd name="T54" fmla="*/ 13287 w 14040"/>
              <a:gd name="T55" fmla="*/ 3825 h 12549"/>
              <a:gd name="T56" fmla="*/ 13367 w 14040"/>
              <a:gd name="T57" fmla="*/ 3251 h 12549"/>
              <a:gd name="T58" fmla="*/ 13335 w 14040"/>
              <a:gd name="T59" fmla="*/ 2105 h 12549"/>
              <a:gd name="T60" fmla="*/ 13026 w 14040"/>
              <a:gd name="T61" fmla="*/ 1356 h 12549"/>
              <a:gd name="T62" fmla="*/ 12885 w 14040"/>
              <a:gd name="T63" fmla="*/ 485 h 12549"/>
              <a:gd name="T64" fmla="*/ 12482 w 14040"/>
              <a:gd name="T65" fmla="*/ 212 h 12549"/>
              <a:gd name="T66" fmla="*/ 11808 w 14040"/>
              <a:gd name="T67" fmla="*/ 180 h 12549"/>
              <a:gd name="T68" fmla="*/ 11075 w 14040"/>
              <a:gd name="T69" fmla="*/ 36 h 12549"/>
              <a:gd name="T70" fmla="*/ 10274 w 14040"/>
              <a:gd name="T71" fmla="*/ 423 h 12549"/>
              <a:gd name="T72" fmla="*/ 9891 w 14040"/>
              <a:gd name="T73" fmla="*/ 855 h 12549"/>
              <a:gd name="T74" fmla="*/ 9162 w 14040"/>
              <a:gd name="T75" fmla="*/ 1320 h 12549"/>
              <a:gd name="T76" fmla="*/ 8745 w 14040"/>
              <a:gd name="T77" fmla="*/ 2102 h 12549"/>
              <a:gd name="T78" fmla="*/ 8078 w 14040"/>
              <a:gd name="T79" fmla="*/ 2450 h 12549"/>
              <a:gd name="T80" fmla="*/ 7884 w 14040"/>
              <a:gd name="T81" fmla="*/ 3006 h 12549"/>
              <a:gd name="T82" fmla="*/ 7334 w 14040"/>
              <a:gd name="T83" fmla="*/ 3461 h 12549"/>
              <a:gd name="T84" fmla="*/ 6624 w 14040"/>
              <a:gd name="T85" fmla="*/ 3380 h 12549"/>
              <a:gd name="T86" fmla="*/ 6006 w 14040"/>
              <a:gd name="T87" fmla="*/ 3122 h 12549"/>
              <a:gd name="T88" fmla="*/ 5465 w 14040"/>
              <a:gd name="T89" fmla="*/ 3071 h 12549"/>
              <a:gd name="T90" fmla="*/ 5282 w 14040"/>
              <a:gd name="T91" fmla="*/ 3473 h 12549"/>
              <a:gd name="T92" fmla="*/ 4931 w 14040"/>
              <a:gd name="T93" fmla="*/ 4047 h 12549"/>
              <a:gd name="T94" fmla="*/ 4455 w 14040"/>
              <a:gd name="T95" fmla="*/ 4430 h 12549"/>
              <a:gd name="T96" fmla="*/ 3887 w 14040"/>
              <a:gd name="T97" fmla="*/ 4575 h 12549"/>
              <a:gd name="T98" fmla="*/ 3434 w 14040"/>
              <a:gd name="T99" fmla="*/ 4214 h 12549"/>
              <a:gd name="T100" fmla="*/ 3539 w 14040"/>
              <a:gd name="T101" fmla="*/ 3507 h 12549"/>
              <a:gd name="T102" fmla="*/ 2966 w 14040"/>
              <a:gd name="T103" fmla="*/ 6120 h 12549"/>
              <a:gd name="T104" fmla="*/ 2487 w 14040"/>
              <a:gd name="T105" fmla="*/ 6543 h 12549"/>
              <a:gd name="T106" fmla="*/ 1857 w 14040"/>
              <a:gd name="T107" fmla="*/ 6590 h 12549"/>
              <a:gd name="T108" fmla="*/ 849 w 14040"/>
              <a:gd name="T109" fmla="*/ 6293 h 12549"/>
              <a:gd name="T110" fmla="*/ 221 w 14040"/>
              <a:gd name="T111" fmla="*/ 6239 h 12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040" h="12549">
                <a:moveTo>
                  <a:pt x="270" y="6868"/>
                </a:moveTo>
                <a:lnTo>
                  <a:pt x="596" y="7645"/>
                </a:lnTo>
                <a:lnTo>
                  <a:pt x="749" y="8096"/>
                </a:lnTo>
                <a:lnTo>
                  <a:pt x="1155" y="8890"/>
                </a:lnTo>
                <a:lnTo>
                  <a:pt x="1401" y="9255"/>
                </a:lnTo>
                <a:lnTo>
                  <a:pt x="1637" y="9508"/>
                </a:lnTo>
                <a:lnTo>
                  <a:pt x="1745" y="10350"/>
                </a:lnTo>
                <a:lnTo>
                  <a:pt x="1584" y="10515"/>
                </a:lnTo>
                <a:lnTo>
                  <a:pt x="1364" y="10462"/>
                </a:lnTo>
                <a:lnTo>
                  <a:pt x="1314" y="10624"/>
                </a:lnTo>
                <a:lnTo>
                  <a:pt x="1331" y="10764"/>
                </a:lnTo>
                <a:lnTo>
                  <a:pt x="1494" y="10786"/>
                </a:lnTo>
                <a:lnTo>
                  <a:pt x="1545" y="10998"/>
                </a:lnTo>
                <a:lnTo>
                  <a:pt x="1512" y="11019"/>
                </a:lnTo>
                <a:lnTo>
                  <a:pt x="1929" y="11425"/>
                </a:lnTo>
                <a:lnTo>
                  <a:pt x="1850" y="11661"/>
                </a:lnTo>
                <a:lnTo>
                  <a:pt x="1745" y="11863"/>
                </a:lnTo>
                <a:lnTo>
                  <a:pt x="1895" y="12102"/>
                </a:lnTo>
                <a:lnTo>
                  <a:pt x="1871" y="11901"/>
                </a:lnTo>
                <a:lnTo>
                  <a:pt x="1998" y="11808"/>
                </a:lnTo>
                <a:lnTo>
                  <a:pt x="2163" y="11866"/>
                </a:lnTo>
                <a:lnTo>
                  <a:pt x="2141" y="12045"/>
                </a:lnTo>
                <a:lnTo>
                  <a:pt x="2445" y="12028"/>
                </a:lnTo>
                <a:lnTo>
                  <a:pt x="2591" y="12192"/>
                </a:lnTo>
                <a:lnTo>
                  <a:pt x="2606" y="12316"/>
                </a:lnTo>
                <a:lnTo>
                  <a:pt x="2843" y="12475"/>
                </a:lnTo>
                <a:lnTo>
                  <a:pt x="3006" y="12441"/>
                </a:lnTo>
                <a:lnTo>
                  <a:pt x="3170" y="12549"/>
                </a:lnTo>
                <a:lnTo>
                  <a:pt x="3258" y="12438"/>
                </a:lnTo>
                <a:lnTo>
                  <a:pt x="3525" y="12207"/>
                </a:lnTo>
                <a:lnTo>
                  <a:pt x="3633" y="12061"/>
                </a:lnTo>
                <a:lnTo>
                  <a:pt x="3849" y="12135"/>
                </a:lnTo>
                <a:lnTo>
                  <a:pt x="3975" y="12061"/>
                </a:lnTo>
                <a:lnTo>
                  <a:pt x="4211" y="12115"/>
                </a:lnTo>
                <a:lnTo>
                  <a:pt x="4424" y="12027"/>
                </a:lnTo>
                <a:lnTo>
                  <a:pt x="4661" y="12063"/>
                </a:lnTo>
                <a:lnTo>
                  <a:pt x="4736" y="11949"/>
                </a:lnTo>
                <a:lnTo>
                  <a:pt x="4824" y="11841"/>
                </a:lnTo>
                <a:lnTo>
                  <a:pt x="4967" y="11757"/>
                </a:lnTo>
                <a:lnTo>
                  <a:pt x="5163" y="11757"/>
                </a:lnTo>
                <a:lnTo>
                  <a:pt x="5307" y="11665"/>
                </a:lnTo>
                <a:lnTo>
                  <a:pt x="5561" y="11757"/>
                </a:lnTo>
                <a:lnTo>
                  <a:pt x="5888" y="11764"/>
                </a:lnTo>
                <a:lnTo>
                  <a:pt x="5904" y="11703"/>
                </a:lnTo>
                <a:lnTo>
                  <a:pt x="6078" y="11614"/>
                </a:lnTo>
                <a:lnTo>
                  <a:pt x="6218" y="11665"/>
                </a:lnTo>
                <a:lnTo>
                  <a:pt x="6377" y="11692"/>
                </a:lnTo>
                <a:lnTo>
                  <a:pt x="6560" y="11707"/>
                </a:lnTo>
                <a:lnTo>
                  <a:pt x="6705" y="11748"/>
                </a:lnTo>
                <a:lnTo>
                  <a:pt x="6822" y="11809"/>
                </a:lnTo>
                <a:lnTo>
                  <a:pt x="6932" y="11809"/>
                </a:lnTo>
                <a:lnTo>
                  <a:pt x="7058" y="11835"/>
                </a:lnTo>
                <a:lnTo>
                  <a:pt x="7125" y="11788"/>
                </a:lnTo>
                <a:lnTo>
                  <a:pt x="7169" y="11724"/>
                </a:lnTo>
                <a:lnTo>
                  <a:pt x="7176" y="11653"/>
                </a:lnTo>
                <a:lnTo>
                  <a:pt x="7278" y="11613"/>
                </a:lnTo>
                <a:lnTo>
                  <a:pt x="7412" y="11620"/>
                </a:lnTo>
                <a:lnTo>
                  <a:pt x="7508" y="11656"/>
                </a:lnTo>
                <a:lnTo>
                  <a:pt x="7598" y="11703"/>
                </a:lnTo>
                <a:lnTo>
                  <a:pt x="7737" y="11712"/>
                </a:lnTo>
                <a:lnTo>
                  <a:pt x="7775" y="11637"/>
                </a:lnTo>
                <a:lnTo>
                  <a:pt x="7781" y="11563"/>
                </a:lnTo>
                <a:lnTo>
                  <a:pt x="7808" y="11472"/>
                </a:lnTo>
                <a:lnTo>
                  <a:pt x="7893" y="11437"/>
                </a:lnTo>
                <a:lnTo>
                  <a:pt x="7983" y="11383"/>
                </a:lnTo>
                <a:lnTo>
                  <a:pt x="8100" y="11383"/>
                </a:lnTo>
                <a:lnTo>
                  <a:pt x="8201" y="11430"/>
                </a:lnTo>
                <a:lnTo>
                  <a:pt x="8313" y="11455"/>
                </a:lnTo>
                <a:lnTo>
                  <a:pt x="8423" y="11442"/>
                </a:lnTo>
                <a:lnTo>
                  <a:pt x="8625" y="11376"/>
                </a:lnTo>
                <a:lnTo>
                  <a:pt x="8723" y="11290"/>
                </a:lnTo>
                <a:lnTo>
                  <a:pt x="8889" y="11236"/>
                </a:lnTo>
                <a:lnTo>
                  <a:pt x="9161" y="11085"/>
                </a:lnTo>
                <a:lnTo>
                  <a:pt x="9311" y="10969"/>
                </a:lnTo>
                <a:lnTo>
                  <a:pt x="9435" y="10854"/>
                </a:lnTo>
                <a:lnTo>
                  <a:pt x="9620" y="10747"/>
                </a:lnTo>
                <a:lnTo>
                  <a:pt x="9800" y="10597"/>
                </a:lnTo>
                <a:lnTo>
                  <a:pt x="9945" y="10461"/>
                </a:lnTo>
                <a:lnTo>
                  <a:pt x="10142" y="10306"/>
                </a:lnTo>
                <a:lnTo>
                  <a:pt x="10304" y="10120"/>
                </a:lnTo>
                <a:lnTo>
                  <a:pt x="10479" y="9976"/>
                </a:lnTo>
                <a:lnTo>
                  <a:pt x="10614" y="9796"/>
                </a:lnTo>
                <a:lnTo>
                  <a:pt x="10766" y="9618"/>
                </a:lnTo>
                <a:lnTo>
                  <a:pt x="10955" y="9408"/>
                </a:lnTo>
                <a:lnTo>
                  <a:pt x="11102" y="9348"/>
                </a:lnTo>
                <a:lnTo>
                  <a:pt x="11219" y="9178"/>
                </a:lnTo>
                <a:lnTo>
                  <a:pt x="11445" y="9031"/>
                </a:lnTo>
                <a:lnTo>
                  <a:pt x="11595" y="8839"/>
                </a:lnTo>
                <a:lnTo>
                  <a:pt x="12180" y="7974"/>
                </a:lnTo>
                <a:lnTo>
                  <a:pt x="12230" y="7831"/>
                </a:lnTo>
                <a:lnTo>
                  <a:pt x="12362" y="7614"/>
                </a:lnTo>
                <a:lnTo>
                  <a:pt x="12497" y="7345"/>
                </a:lnTo>
                <a:lnTo>
                  <a:pt x="12671" y="7066"/>
                </a:lnTo>
                <a:lnTo>
                  <a:pt x="12819" y="6978"/>
                </a:lnTo>
                <a:lnTo>
                  <a:pt x="12959" y="6813"/>
                </a:lnTo>
                <a:lnTo>
                  <a:pt x="13115" y="6726"/>
                </a:lnTo>
                <a:lnTo>
                  <a:pt x="13287" y="6604"/>
                </a:lnTo>
                <a:lnTo>
                  <a:pt x="13439" y="6478"/>
                </a:lnTo>
                <a:lnTo>
                  <a:pt x="13560" y="6358"/>
                </a:lnTo>
                <a:lnTo>
                  <a:pt x="13569" y="6226"/>
                </a:lnTo>
                <a:lnTo>
                  <a:pt x="13680" y="6100"/>
                </a:lnTo>
                <a:lnTo>
                  <a:pt x="13629" y="5880"/>
                </a:lnTo>
                <a:lnTo>
                  <a:pt x="13622" y="5770"/>
                </a:lnTo>
                <a:lnTo>
                  <a:pt x="13776" y="5755"/>
                </a:lnTo>
                <a:lnTo>
                  <a:pt x="13898" y="5226"/>
                </a:lnTo>
                <a:lnTo>
                  <a:pt x="14004" y="5052"/>
                </a:lnTo>
                <a:lnTo>
                  <a:pt x="14040" y="4849"/>
                </a:lnTo>
                <a:lnTo>
                  <a:pt x="14031" y="4713"/>
                </a:lnTo>
                <a:lnTo>
                  <a:pt x="13902" y="4702"/>
                </a:lnTo>
                <a:lnTo>
                  <a:pt x="13731" y="4702"/>
                </a:lnTo>
                <a:lnTo>
                  <a:pt x="13556" y="4713"/>
                </a:lnTo>
                <a:lnTo>
                  <a:pt x="13397" y="4662"/>
                </a:lnTo>
                <a:lnTo>
                  <a:pt x="13287" y="4686"/>
                </a:lnTo>
                <a:lnTo>
                  <a:pt x="13286" y="4812"/>
                </a:lnTo>
                <a:lnTo>
                  <a:pt x="13272" y="4960"/>
                </a:lnTo>
                <a:lnTo>
                  <a:pt x="13310" y="5094"/>
                </a:lnTo>
                <a:lnTo>
                  <a:pt x="13238" y="5164"/>
                </a:lnTo>
                <a:lnTo>
                  <a:pt x="13152" y="5097"/>
                </a:lnTo>
                <a:lnTo>
                  <a:pt x="13055" y="5143"/>
                </a:lnTo>
                <a:lnTo>
                  <a:pt x="12929" y="5130"/>
                </a:lnTo>
                <a:lnTo>
                  <a:pt x="12801" y="5082"/>
                </a:lnTo>
                <a:lnTo>
                  <a:pt x="12668" y="5080"/>
                </a:lnTo>
                <a:lnTo>
                  <a:pt x="12507" y="4953"/>
                </a:lnTo>
                <a:lnTo>
                  <a:pt x="12455" y="4843"/>
                </a:lnTo>
                <a:lnTo>
                  <a:pt x="12390" y="4756"/>
                </a:lnTo>
                <a:lnTo>
                  <a:pt x="12383" y="4618"/>
                </a:lnTo>
                <a:lnTo>
                  <a:pt x="12300" y="4581"/>
                </a:lnTo>
                <a:lnTo>
                  <a:pt x="12281" y="4486"/>
                </a:lnTo>
                <a:lnTo>
                  <a:pt x="12273" y="4272"/>
                </a:lnTo>
                <a:lnTo>
                  <a:pt x="12317" y="4161"/>
                </a:lnTo>
                <a:lnTo>
                  <a:pt x="12453" y="4012"/>
                </a:lnTo>
                <a:lnTo>
                  <a:pt x="12537" y="3891"/>
                </a:lnTo>
                <a:lnTo>
                  <a:pt x="12573" y="3814"/>
                </a:lnTo>
                <a:lnTo>
                  <a:pt x="12681" y="3705"/>
                </a:lnTo>
                <a:lnTo>
                  <a:pt x="12710" y="3651"/>
                </a:lnTo>
                <a:lnTo>
                  <a:pt x="12803" y="3601"/>
                </a:lnTo>
                <a:lnTo>
                  <a:pt x="12888" y="3595"/>
                </a:lnTo>
                <a:lnTo>
                  <a:pt x="12971" y="3664"/>
                </a:lnTo>
                <a:lnTo>
                  <a:pt x="13229" y="3849"/>
                </a:lnTo>
                <a:lnTo>
                  <a:pt x="13287" y="3825"/>
                </a:lnTo>
                <a:lnTo>
                  <a:pt x="13301" y="3696"/>
                </a:lnTo>
                <a:lnTo>
                  <a:pt x="13281" y="3588"/>
                </a:lnTo>
                <a:lnTo>
                  <a:pt x="13344" y="3498"/>
                </a:lnTo>
                <a:lnTo>
                  <a:pt x="13326" y="3385"/>
                </a:lnTo>
                <a:lnTo>
                  <a:pt x="13367" y="3251"/>
                </a:lnTo>
                <a:lnTo>
                  <a:pt x="13389" y="3002"/>
                </a:lnTo>
                <a:lnTo>
                  <a:pt x="13388" y="2736"/>
                </a:lnTo>
                <a:lnTo>
                  <a:pt x="13395" y="2556"/>
                </a:lnTo>
                <a:lnTo>
                  <a:pt x="13427" y="2372"/>
                </a:lnTo>
                <a:lnTo>
                  <a:pt x="13335" y="2105"/>
                </a:lnTo>
                <a:lnTo>
                  <a:pt x="13334" y="1956"/>
                </a:lnTo>
                <a:lnTo>
                  <a:pt x="13299" y="1847"/>
                </a:lnTo>
                <a:lnTo>
                  <a:pt x="13208" y="1691"/>
                </a:lnTo>
                <a:lnTo>
                  <a:pt x="13143" y="1506"/>
                </a:lnTo>
                <a:lnTo>
                  <a:pt x="13026" y="1356"/>
                </a:lnTo>
                <a:lnTo>
                  <a:pt x="13071" y="1233"/>
                </a:lnTo>
                <a:lnTo>
                  <a:pt x="13052" y="1082"/>
                </a:lnTo>
                <a:lnTo>
                  <a:pt x="13019" y="941"/>
                </a:lnTo>
                <a:lnTo>
                  <a:pt x="12981" y="731"/>
                </a:lnTo>
                <a:lnTo>
                  <a:pt x="12885" y="485"/>
                </a:lnTo>
                <a:lnTo>
                  <a:pt x="12878" y="333"/>
                </a:lnTo>
                <a:lnTo>
                  <a:pt x="12776" y="260"/>
                </a:lnTo>
                <a:lnTo>
                  <a:pt x="12677" y="252"/>
                </a:lnTo>
                <a:lnTo>
                  <a:pt x="12584" y="225"/>
                </a:lnTo>
                <a:lnTo>
                  <a:pt x="12482" y="212"/>
                </a:lnTo>
                <a:lnTo>
                  <a:pt x="12374" y="224"/>
                </a:lnTo>
                <a:lnTo>
                  <a:pt x="12266" y="224"/>
                </a:lnTo>
                <a:lnTo>
                  <a:pt x="12038" y="261"/>
                </a:lnTo>
                <a:lnTo>
                  <a:pt x="11934" y="198"/>
                </a:lnTo>
                <a:lnTo>
                  <a:pt x="11808" y="180"/>
                </a:lnTo>
                <a:lnTo>
                  <a:pt x="11729" y="72"/>
                </a:lnTo>
                <a:lnTo>
                  <a:pt x="11652" y="68"/>
                </a:lnTo>
                <a:lnTo>
                  <a:pt x="11393" y="0"/>
                </a:lnTo>
                <a:lnTo>
                  <a:pt x="11190" y="72"/>
                </a:lnTo>
                <a:lnTo>
                  <a:pt x="11075" y="36"/>
                </a:lnTo>
                <a:lnTo>
                  <a:pt x="10791" y="132"/>
                </a:lnTo>
                <a:lnTo>
                  <a:pt x="10782" y="287"/>
                </a:lnTo>
                <a:lnTo>
                  <a:pt x="10643" y="336"/>
                </a:lnTo>
                <a:lnTo>
                  <a:pt x="10505" y="422"/>
                </a:lnTo>
                <a:lnTo>
                  <a:pt x="10274" y="423"/>
                </a:lnTo>
                <a:lnTo>
                  <a:pt x="10143" y="482"/>
                </a:lnTo>
                <a:lnTo>
                  <a:pt x="10073" y="602"/>
                </a:lnTo>
                <a:lnTo>
                  <a:pt x="9974" y="662"/>
                </a:lnTo>
                <a:lnTo>
                  <a:pt x="9951" y="759"/>
                </a:lnTo>
                <a:lnTo>
                  <a:pt x="9891" y="855"/>
                </a:lnTo>
                <a:lnTo>
                  <a:pt x="9741" y="972"/>
                </a:lnTo>
                <a:lnTo>
                  <a:pt x="9569" y="1046"/>
                </a:lnTo>
                <a:lnTo>
                  <a:pt x="9464" y="1140"/>
                </a:lnTo>
                <a:lnTo>
                  <a:pt x="9315" y="1215"/>
                </a:lnTo>
                <a:lnTo>
                  <a:pt x="9162" y="1320"/>
                </a:lnTo>
                <a:lnTo>
                  <a:pt x="9039" y="1433"/>
                </a:lnTo>
                <a:lnTo>
                  <a:pt x="8915" y="1826"/>
                </a:lnTo>
                <a:lnTo>
                  <a:pt x="8966" y="1967"/>
                </a:lnTo>
                <a:lnTo>
                  <a:pt x="8861" y="2025"/>
                </a:lnTo>
                <a:lnTo>
                  <a:pt x="8745" y="2102"/>
                </a:lnTo>
                <a:lnTo>
                  <a:pt x="8592" y="2268"/>
                </a:lnTo>
                <a:lnTo>
                  <a:pt x="8427" y="2384"/>
                </a:lnTo>
                <a:lnTo>
                  <a:pt x="8294" y="2460"/>
                </a:lnTo>
                <a:lnTo>
                  <a:pt x="8159" y="2498"/>
                </a:lnTo>
                <a:lnTo>
                  <a:pt x="8078" y="2450"/>
                </a:lnTo>
                <a:lnTo>
                  <a:pt x="8015" y="2528"/>
                </a:lnTo>
                <a:lnTo>
                  <a:pt x="8049" y="2585"/>
                </a:lnTo>
                <a:lnTo>
                  <a:pt x="8019" y="2708"/>
                </a:lnTo>
                <a:lnTo>
                  <a:pt x="7961" y="2864"/>
                </a:lnTo>
                <a:lnTo>
                  <a:pt x="7884" y="3006"/>
                </a:lnTo>
                <a:lnTo>
                  <a:pt x="7859" y="3140"/>
                </a:lnTo>
                <a:lnTo>
                  <a:pt x="7754" y="3287"/>
                </a:lnTo>
                <a:lnTo>
                  <a:pt x="7631" y="3426"/>
                </a:lnTo>
                <a:lnTo>
                  <a:pt x="7502" y="3488"/>
                </a:lnTo>
                <a:lnTo>
                  <a:pt x="7334" y="3461"/>
                </a:lnTo>
                <a:lnTo>
                  <a:pt x="7253" y="3506"/>
                </a:lnTo>
                <a:lnTo>
                  <a:pt x="7218" y="3554"/>
                </a:lnTo>
                <a:lnTo>
                  <a:pt x="7034" y="3551"/>
                </a:lnTo>
                <a:lnTo>
                  <a:pt x="6689" y="3476"/>
                </a:lnTo>
                <a:lnTo>
                  <a:pt x="6624" y="3380"/>
                </a:lnTo>
                <a:lnTo>
                  <a:pt x="6495" y="3351"/>
                </a:lnTo>
                <a:lnTo>
                  <a:pt x="6378" y="3387"/>
                </a:lnTo>
                <a:lnTo>
                  <a:pt x="6267" y="3342"/>
                </a:lnTo>
                <a:lnTo>
                  <a:pt x="6161" y="3206"/>
                </a:lnTo>
                <a:lnTo>
                  <a:pt x="6006" y="3122"/>
                </a:lnTo>
                <a:lnTo>
                  <a:pt x="5918" y="3030"/>
                </a:lnTo>
                <a:lnTo>
                  <a:pt x="5823" y="3038"/>
                </a:lnTo>
                <a:lnTo>
                  <a:pt x="5720" y="3005"/>
                </a:lnTo>
                <a:lnTo>
                  <a:pt x="5586" y="3059"/>
                </a:lnTo>
                <a:lnTo>
                  <a:pt x="5465" y="3071"/>
                </a:lnTo>
                <a:lnTo>
                  <a:pt x="5445" y="3138"/>
                </a:lnTo>
                <a:lnTo>
                  <a:pt x="5375" y="3237"/>
                </a:lnTo>
                <a:lnTo>
                  <a:pt x="5379" y="3329"/>
                </a:lnTo>
                <a:lnTo>
                  <a:pt x="5348" y="3383"/>
                </a:lnTo>
                <a:lnTo>
                  <a:pt x="5282" y="3473"/>
                </a:lnTo>
                <a:lnTo>
                  <a:pt x="5343" y="3572"/>
                </a:lnTo>
                <a:lnTo>
                  <a:pt x="5298" y="3656"/>
                </a:lnTo>
                <a:lnTo>
                  <a:pt x="5270" y="3818"/>
                </a:lnTo>
                <a:lnTo>
                  <a:pt x="5195" y="3917"/>
                </a:lnTo>
                <a:lnTo>
                  <a:pt x="4931" y="4047"/>
                </a:lnTo>
                <a:lnTo>
                  <a:pt x="4833" y="4194"/>
                </a:lnTo>
                <a:lnTo>
                  <a:pt x="4766" y="4320"/>
                </a:lnTo>
                <a:lnTo>
                  <a:pt x="4632" y="4382"/>
                </a:lnTo>
                <a:lnTo>
                  <a:pt x="4527" y="4359"/>
                </a:lnTo>
                <a:lnTo>
                  <a:pt x="4455" y="4430"/>
                </a:lnTo>
                <a:lnTo>
                  <a:pt x="4479" y="4512"/>
                </a:lnTo>
                <a:lnTo>
                  <a:pt x="4311" y="4575"/>
                </a:lnTo>
                <a:lnTo>
                  <a:pt x="4184" y="4548"/>
                </a:lnTo>
                <a:lnTo>
                  <a:pt x="4035" y="4548"/>
                </a:lnTo>
                <a:lnTo>
                  <a:pt x="3887" y="4575"/>
                </a:lnTo>
                <a:lnTo>
                  <a:pt x="3758" y="4536"/>
                </a:lnTo>
                <a:lnTo>
                  <a:pt x="3594" y="4575"/>
                </a:lnTo>
                <a:lnTo>
                  <a:pt x="3483" y="4524"/>
                </a:lnTo>
                <a:lnTo>
                  <a:pt x="3471" y="4392"/>
                </a:lnTo>
                <a:lnTo>
                  <a:pt x="3434" y="4214"/>
                </a:lnTo>
                <a:lnTo>
                  <a:pt x="3552" y="4080"/>
                </a:lnTo>
                <a:lnTo>
                  <a:pt x="3612" y="3975"/>
                </a:lnTo>
                <a:lnTo>
                  <a:pt x="3662" y="3837"/>
                </a:lnTo>
                <a:lnTo>
                  <a:pt x="3660" y="3638"/>
                </a:lnTo>
                <a:lnTo>
                  <a:pt x="3539" y="3507"/>
                </a:lnTo>
                <a:lnTo>
                  <a:pt x="3507" y="3362"/>
                </a:lnTo>
                <a:lnTo>
                  <a:pt x="3197" y="2778"/>
                </a:lnTo>
                <a:lnTo>
                  <a:pt x="2892" y="2591"/>
                </a:lnTo>
                <a:lnTo>
                  <a:pt x="2934" y="4611"/>
                </a:lnTo>
                <a:lnTo>
                  <a:pt x="2966" y="6120"/>
                </a:lnTo>
                <a:lnTo>
                  <a:pt x="2873" y="6207"/>
                </a:lnTo>
                <a:lnTo>
                  <a:pt x="2739" y="6192"/>
                </a:lnTo>
                <a:lnTo>
                  <a:pt x="2582" y="6279"/>
                </a:lnTo>
                <a:lnTo>
                  <a:pt x="2583" y="6423"/>
                </a:lnTo>
                <a:lnTo>
                  <a:pt x="2487" y="6543"/>
                </a:lnTo>
                <a:lnTo>
                  <a:pt x="2390" y="6459"/>
                </a:lnTo>
                <a:lnTo>
                  <a:pt x="2270" y="6507"/>
                </a:lnTo>
                <a:lnTo>
                  <a:pt x="2259" y="6624"/>
                </a:lnTo>
                <a:lnTo>
                  <a:pt x="2021" y="6588"/>
                </a:lnTo>
                <a:lnTo>
                  <a:pt x="1857" y="6590"/>
                </a:lnTo>
                <a:lnTo>
                  <a:pt x="1479" y="6672"/>
                </a:lnTo>
                <a:lnTo>
                  <a:pt x="1235" y="6548"/>
                </a:lnTo>
                <a:lnTo>
                  <a:pt x="1082" y="6458"/>
                </a:lnTo>
                <a:lnTo>
                  <a:pt x="903" y="6468"/>
                </a:lnTo>
                <a:lnTo>
                  <a:pt x="849" y="6293"/>
                </a:lnTo>
                <a:lnTo>
                  <a:pt x="755" y="6107"/>
                </a:lnTo>
                <a:lnTo>
                  <a:pt x="489" y="5886"/>
                </a:lnTo>
                <a:lnTo>
                  <a:pt x="375" y="5868"/>
                </a:lnTo>
                <a:lnTo>
                  <a:pt x="285" y="5964"/>
                </a:lnTo>
                <a:lnTo>
                  <a:pt x="221" y="6239"/>
                </a:lnTo>
                <a:lnTo>
                  <a:pt x="74" y="6286"/>
                </a:lnTo>
                <a:lnTo>
                  <a:pt x="0" y="6453"/>
                </a:lnTo>
                <a:lnTo>
                  <a:pt x="156" y="6826"/>
                </a:lnTo>
                <a:lnTo>
                  <a:pt x="270" y="6868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19050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0658" y="6254698"/>
            <a:ext cx="4861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(220 schools and 373 ECD centres)</a:t>
            </a:r>
            <a:endParaRPr lang="en-Z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595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35313"/>
          <a:stretch/>
        </p:blipFill>
        <p:spPr>
          <a:xfrm>
            <a:off x="3632289" y="2654300"/>
            <a:ext cx="8559711" cy="42037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37" t="17722" b="9417"/>
          <a:stretch/>
        </p:blipFill>
        <p:spPr>
          <a:xfrm>
            <a:off x="-6350" y="0"/>
            <a:ext cx="7772812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983" y="-175960"/>
            <a:ext cx="7072611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700" dirty="0">
                <a:solidFill>
                  <a:srgbClr val="EC90BE"/>
                </a:solidFill>
                <a:latin typeface="+mj-lt"/>
              </a:rPr>
              <a:t>392</a:t>
            </a:r>
          </a:p>
        </p:txBody>
      </p:sp>
      <p:sp>
        <p:nvSpPr>
          <p:cNvPr id="2" name="Rectangle 1"/>
          <p:cNvSpPr/>
          <p:nvPr/>
        </p:nvSpPr>
        <p:spPr>
          <a:xfrm>
            <a:off x="4308844" y="3609692"/>
            <a:ext cx="338167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44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Classrooms observed</a:t>
            </a:r>
          </a:p>
        </p:txBody>
      </p:sp>
    </p:spTree>
    <p:extLst>
      <p:ext uri="{BB962C8B-B14F-4D97-AF65-F5344CB8AC3E}">
        <p14:creationId xmlns:p14="http://schemas.microsoft.com/office/powerpoint/2010/main" val="88240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cef Lego">
      <a:dk1>
        <a:sysClr val="windowText" lastClr="000000"/>
      </a:dk1>
      <a:lt1>
        <a:sysClr val="window" lastClr="FFFFFF"/>
      </a:lt1>
      <a:dk2>
        <a:srgbClr val="203B52"/>
      </a:dk2>
      <a:lt2>
        <a:srgbClr val="356270"/>
      </a:lt2>
      <a:accent1>
        <a:srgbClr val="53A29E"/>
      </a:accent1>
      <a:accent2>
        <a:srgbClr val="F0CF49"/>
      </a:accent2>
      <a:accent3>
        <a:srgbClr val="DE7A85"/>
      </a:accent3>
      <a:accent4>
        <a:srgbClr val="EAEAEA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hulisa Fonts">
      <a:majorFont>
        <a:latin typeface="Georgia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Unicef Lego">
      <a:dk1>
        <a:sysClr val="windowText" lastClr="000000"/>
      </a:dk1>
      <a:lt1>
        <a:sysClr val="window" lastClr="FFFFFF"/>
      </a:lt1>
      <a:dk2>
        <a:srgbClr val="203B52"/>
      </a:dk2>
      <a:lt2>
        <a:srgbClr val="356270"/>
      </a:lt2>
      <a:accent1>
        <a:srgbClr val="53A29E"/>
      </a:accent1>
      <a:accent2>
        <a:srgbClr val="F0CF49"/>
      </a:accent2>
      <a:accent3>
        <a:srgbClr val="DE7A85"/>
      </a:accent3>
      <a:accent4>
        <a:srgbClr val="EAEAEA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hulisa Fonts">
      <a:majorFont>
        <a:latin typeface="Georgia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20624</TotalTime>
  <Words>1045</Words>
  <Application>Microsoft Office PowerPoint</Application>
  <PresentationFormat>Widescreen</PresentationFormat>
  <Paragraphs>160</Paragraphs>
  <Slides>33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Arial Rounded MT Bold</vt:lpstr>
      <vt:lpstr>Calibri</vt:lpstr>
      <vt:lpstr>Century Gothic</vt:lpstr>
      <vt:lpstr>Georgia</vt:lpstr>
      <vt:lpstr>Segoe UI</vt:lpstr>
      <vt:lpstr>Segoe UI Semilight</vt:lpstr>
      <vt:lpstr>Times New Roman</vt:lpstr>
      <vt:lpstr>Wingdings</vt:lpstr>
      <vt:lpstr>Office Theme</vt:lpstr>
      <vt:lpstr>3_Office Theme</vt:lpstr>
      <vt:lpstr>150,000 and still going: Online training on play-based learning (P.L.A.Y.)  What the research tells us</vt:lpstr>
      <vt:lpstr>PowerPoint Presentation</vt:lpstr>
      <vt:lpstr>PowerPoint Presentation</vt:lpstr>
      <vt:lpstr>Objectives</vt:lpstr>
      <vt:lpstr>PowerPoint Presentation</vt:lpstr>
      <vt:lpstr>PowerPoint Presentation</vt:lpstr>
      <vt:lpstr>Fieldwork</vt:lpstr>
      <vt:lpstr>Schools/ECD centres visited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 easy to measure if the P.L.A.Y training is effective in enhancing teaching practice</vt:lpstr>
      <vt:lpstr>Challenges that limit training accessibility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</dc:title>
  <dc:creator>Nokuthula Mabhena</dc:creator>
  <cp:lastModifiedBy>Nokuthula Mabhena</cp:lastModifiedBy>
  <cp:revision>676</cp:revision>
  <cp:lastPrinted>2017-11-17T09:10:14Z</cp:lastPrinted>
  <dcterms:created xsi:type="dcterms:W3CDTF">2016-12-13T10:56:32Z</dcterms:created>
  <dcterms:modified xsi:type="dcterms:W3CDTF">2019-11-28T10:39:48Z</dcterms:modified>
</cp:coreProperties>
</file>